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3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4" r:id="rId14"/>
    <p:sldId id="275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6DDAC9-A184-4AD5-96F2-EB10A605BD28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57CC4C-6C9A-4060-A610-55524870835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7CC4C-6C9A-4060-A610-555248708353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29.08.2023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29.08.2023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29.08.2023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29.08.2023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29.08.2023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29.08.2023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57290" y="3714752"/>
            <a:ext cx="7358063" cy="1470025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eiryo" panose="020B0604030504040204" pitchFamily="34" charset="-128"/>
                <a:cs typeface="Times New Roman" panose="02020603050405020304" pitchFamily="18" charset="0"/>
              </a:rPr>
              <a:t>Краткая презентация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eiryo" panose="020B0604030504040204" pitchFamily="34" charset="-128"/>
                <a:cs typeface="Times New Roman" panose="02020603050405020304" pitchFamily="18" charset="0"/>
              </a:rPr>
              <a:t>образовательной  программы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eiryo" panose="020B0604030504040204" pitchFamily="34" charset="-128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eiryo" panose="020B0604030504040204" pitchFamily="34" charset="-128"/>
                <a:cs typeface="Times New Roman" panose="02020603050405020304" pitchFamily="18" charset="0"/>
              </a:rPr>
              <a:t>МДОУ «Детский сад № 99»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eiryo" panose="020B0604030504040204" pitchFamily="34" charset="-128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eiryo" panose="020B0604030504040204" pitchFamily="34" charset="-128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eiryo" panose="020B0604030504040204" pitchFamily="34" charset="-128"/>
                <a:cs typeface="Times New Roman" panose="02020603050405020304" pitchFamily="18" charset="0"/>
              </a:rPr>
              <a:t>(Дополнительный раздел)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85728"/>
            <a:ext cx="7500990" cy="1785950"/>
          </a:xfrm>
        </p:spPr>
        <p:txBody>
          <a:bodyPr rtlCol="0">
            <a:norm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учреждение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«Детский сад № 99»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Адрес: г. Ярославль, ул. Лебедевская, д.26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Телефон: 8(4852) 46-</a:t>
            </a:r>
            <a:r>
              <a:rPr lang="en-US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47</a:t>
            </a:r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78</a:t>
            </a:r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46-47-79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yarschkind099</a:t>
            </a:r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ru-RU" sz="15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yandex.ru</a:t>
            </a:r>
            <a:endParaRPr lang="ru-RU" sz="1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501122" cy="654032"/>
          </a:xfrm>
        </p:spPr>
        <p:txBody>
          <a:bodyPr/>
          <a:lstStyle/>
          <a:p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Основной структурной единицей дошкольного образовательного   учреждения является  группа детей  дошкольного возраста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142844" y="1928802"/>
            <a:ext cx="8643998" cy="4740286"/>
          </a:xfrm>
        </p:spPr>
        <p:txBody>
          <a:bodyPr/>
          <a:lstStyle/>
          <a:p>
            <a:pPr algn="ctr">
              <a:buNone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Общее количество групп – 11.  На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01.09.2023г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2 группы для детей раннего возраста с 2 до 3-х лет;</a:t>
            </a:r>
          </a:p>
          <a:p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2 группа  для детей с 3 до 4 лет;</a:t>
            </a:r>
          </a:p>
          <a:p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2 группа  для детей с 4 до 5 лет;</a:t>
            </a:r>
          </a:p>
          <a:p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группы комбинированной направленности  для детей с тяжелыми нарушениями речи (ТНР) для детей с 5 до 6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лет, одна из которых является еще и разновозрастной;</a:t>
            </a: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группы для детей с 6 до 7 лет: из них 2 группы комбинированной направленности  для детей с тяжелыми нарушениями речи (ТНР).</a:t>
            </a:r>
          </a:p>
          <a:p>
            <a:pPr algn="just"/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По наполняемости группы соответствуют требованиям </a:t>
            </a:r>
            <a:r>
              <a:rPr lang="ru-RU" altLang="ru-RU" sz="1600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. Все группы однородны по возрастному составу детей.  </a:t>
            </a:r>
          </a:p>
          <a:p>
            <a:pPr algn="just"/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Воспитание и обучение в детском саду носит светский, общедоступный характер и ведется на русском языке с учетом национально-культурных, демографических, климатических и других особенностей осуществления образовательного процесса.</a:t>
            </a:r>
          </a:p>
          <a:p>
            <a:pPr algn="just"/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Детский сад работает по пятидневной рабочей неделе, часы работы с 07.00 до 19.00, выходные дни – суббота, воскресенье, нерабочие праздничные дни, установленные законодательством Российской Федерации.</a:t>
            </a:r>
          </a:p>
          <a:p>
            <a:pPr algn="just"/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 Группы функционируют в режиме полного дня (12-часового пребывания).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/>
          <a:lstStyle/>
          <a:p>
            <a:pPr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Критерии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освоения Программы представлены в виде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планируемых результатов,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которые представляют собой социально-нормативные возрастные характеристики возможных достижений ребенка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0" y="1857364"/>
            <a:ext cx="9144000" cy="5000636"/>
          </a:xfrm>
        </p:spPr>
        <p:txBody>
          <a:bodyPr/>
          <a:lstStyle/>
          <a:p>
            <a:pPr algn="just">
              <a:buNone/>
            </a:pPr>
            <a:r>
              <a:rPr lang="ru-RU" altLang="ru-RU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u="sng" dirty="0" smtClean="0">
                <a:latin typeface="Times New Roman" pitchFamily="18" charset="0"/>
                <a:cs typeface="Times New Roman" pitchFamily="18" charset="0"/>
              </a:rPr>
              <a:t>К трем годам: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-у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ребенка развита крупная моторика, он активно использует освоенные ранее движения, начинает осваивать бег, прыжки, повторяет за взрослым простые имитационные упражнения, понимает указания взрослого, выполняет движения по зрительному и звуковому ориентирам;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демонстрирует элементарные культурно-гигиенические навыки, владеет простейшими навыками самообслуживания (одевание, раздевание, самостоятельно ест и тому подобное);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стремится к общению со взрослыми, реагирует на их настроение; ребёнок проявляет интерес к сверстникам; наблюдает за их действиями и подражает им; играет рядом;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понимает и выполняет простые поручения взрослого; ребёнок стремится проявлять самостоятельность в бытовом и игровом поведении;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способен направлять свои действия на достижение простой, самостоятельно поставленной цели; знает, с помощью каких средств и в какой последовательности продвигаться к цели;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владеет активной речью, использует в общении разные части речи, простые предложения из 4-х слов и более, включенные в общение; может обращаться с вопросами и просьбами;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проявляет интерес к стихам, сказкам, повторяет отдельные слова и фразы за взрослым;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рассматривает картинки, показывает и называет предметы, изображенные на них;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различает и называет основные цвета, формы предметов, ориентируется в основных пространственных и временных отношениях; 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осуществляет поисковые и обследовательские действия; ребёнок знает основные особенности внешнего облика человека, его деятельности; свое имя, имена близких; демонстрирует первоначальные представления о населенном пункте, в котором живет (город, село и так далее);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имеет представления об объектах живой и неживой природы ближайшего окружения и их особенностях, проявляет положительное отношение и интерес к взаимодействию с природой, наблюдает за явлениями природы, старается не причинять вред живым объектам;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 удовольствием слушает музыку, подпевает, выполняет простые танцевальные движения;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эмоционально откликается на красоту природы и произведения искусства;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осваивает основы изобразительной деятельности (лепка, рисование) и конструирования: может выполнять уже довольно сложные постройки (гараж, дорогу к нему, забор) и играть с ними; рисует дорожки, дождик, шарики; лепит палочки, колечки, лепешки;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активно действует с окружающими его предметами, знает названия, свойства и назначение многих предметов, находящихся в его повседневном обиходе;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играх отображает действия окружающих («готовит обед», «ухаживает за больным» и другое), воспроизводит не только их последовательность и взаимосвязь, но и социальные отношения (ласково обращается с куклой, делает ей замечания), заранее определяет цель («Я буду лечить куклу»).</a:t>
            </a:r>
            <a:endParaRPr lang="ru-RU" sz="11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715436" cy="857232"/>
          </a:xfrm>
        </p:spPr>
        <p:txBody>
          <a:bodyPr/>
          <a:lstStyle/>
          <a:p>
            <a:pPr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Критерии освоения Программы представлены в виде планируемых результатов, которые представляют собой социально-нормативные возрастные характеристики возможных достижений ребенка</a:t>
            </a:r>
            <a:endParaRPr lang="ru-RU" alt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9001156" cy="4883162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100" b="1" u="sng" dirty="0" smtClean="0">
                <a:latin typeface="Times New Roman" pitchFamily="18" charset="0"/>
                <a:cs typeface="Times New Roman" pitchFamily="18" charset="0"/>
              </a:rPr>
              <a:t>К концу дошкольного возраста: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-у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ребенка сформированы основные физические и нравственно-волевые качества;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владеет основными движениями и элементами спортивных игр, может контролировать свои движение и управлять ими;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соблюдает элементарные правила здорового образа жизни и личной гигиены;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результативно выполняет физические упражнения (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общеразвивающие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, основные движения, спортивные), участвует в туристских пеших прогулках, осваивает простейшие туристские навыки, ориентируется на местности;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проявляет элементы творчества в двигательной деятельности; ребёнок проявляет нравственно-волевые качества, самоконтроль и может осуществлять анализ своей двигательной деятельности;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проявляет духовно-нравственные качества и основы патриотизма в ходе занятий физической культурой и ознакомлением с достижениями российского спорта;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имеет начальные представления о правилах безопасного поведения в двигательной деятельности; о том, что такое здоровье, понимает, как поддержать, укрепить и сохранить его;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владеет навыками личной гигиены, может заботливо относиться к своему здоровью и здоровью окружающих, стремится оказать помощь и поддержку другим людям;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соблюдает элементарные социальные нормы и правила поведения в различных видах деятельности, взаимоотношениях со взрослыми и сверстниками;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владеет средствами общения и способами взаимодействия со взрослыми и сверстниками; способен понимать и учитывать интересы и чувства других; договариваться и дружить со сверстниками; старается разрешать возникающие конфликты конструктивными способами;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способен понимать свои переживания и причины их возникновения, регулировать свое поведение и осуществлять выбор социально одобряемых действий в конкретных ситуациях, обосновывать свои ценностные ориентации; ребёнок стремится сохранять позитивную самооценку;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проявляет положительное отношение к миру, разным видам труда, другим людям и самому себе;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-у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ребенка выражено стремление заниматься социально значимой деятельностью;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способен откликаться на эмоции близких людей, проявлять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эмпатию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(сочувствие, сопереживание, содействие);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способен к осуществлению социальной навигации как ориентации в социуме и соблюдению правил безопасности в реальном и цифровом взаимодействии;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способен решать адекватные возрасту интеллектуальные, творческие и личностные задачи; применять накопленный опыт для осуществления различных видов детской деятельности, принимать собственные решения и проявлять инициативу;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владеет речью как средством коммуникации, ведет диалог со взрослыми и сверстниками, использует формулы речевого этикета в соответствии с ситуацией общения, владеет коммуникативно-речевыми умениями;</a:t>
            </a:r>
          </a:p>
          <a:p>
            <a:pPr>
              <a:buNone/>
            </a:pP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715436" cy="857232"/>
          </a:xfrm>
        </p:spPr>
        <p:txBody>
          <a:bodyPr/>
          <a:lstStyle/>
          <a:p>
            <a:pPr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Критерии освоения Программы представлены в виде планируемых результатов, которые представляют собой социально-нормативные возрастные характеристики возможных достижений ребенка</a:t>
            </a:r>
            <a:endParaRPr lang="ru-RU" alt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9001156" cy="5072074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100" b="1" u="sng" dirty="0" smtClean="0">
                <a:latin typeface="Times New Roman" pitchFamily="18" charset="0"/>
                <a:cs typeface="Times New Roman" pitchFamily="18" charset="0"/>
              </a:rPr>
              <a:t>К концу дошкольного возраста: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знает и осмысленно воспринимает литературные произведения различных жанров, имеет предпочтения в жанрах литературы, проявляет интерес к книгам познавательного характера, определяет характеры персонажей, мотивы их поведения, оценивает поступки литературных героев;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обладает начальными знаниями о природном и социальном мире, в котором он живет: элементарными представлениями из области естествознания, математики, истории, искусства и спорта, информатики и инженерии и тому подобное; о себе, собственной принадлежности и принадлежности других людей к определенному полу; составе семьи, родственных отношениях и взаимосвязях, семейных традициях; об обществе, его национально-культурных ценностях; государстве и принадлежности к нему;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проявляет любознательность, активно задает вопросы взрослым и сверстникам; интересуется субъективно новым и неизвестным в окружающем мире; способен самостоятельно придумывать объяснения явлениям природы и поступкам людей; склонен наблюдать, экспериментировать; строить смысловую картину окружающей реальности, использует основные культурные способы деятельности;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имеет представление о жизни людей в России, имеет некоторые представления о важных исторических событиях Отечества; имеет представление о многообразии стран и народов мира;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способен применять в жизненных и игровых ситуациях знания о количестве, форме, величине предметов, пространстве и времени, умения считать, измерять, сравнивать, вычислять и тому подобное;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имеет разнообразные познавательные умения: определяет противоречия, формулирует задачу исследования, использует разные способы и средства проверки предположений: сравнение с эталонами, классификацию, систематизацию, некоторые цифровые средства и другое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имеет представление о некоторых наиболее ярких представителях живой природы России и планеты, их отличительных признаках, среде обитания, потребностях живой природы, росте и развитии живых существ; свойствах неживой природы, сезонных изменениях в природе, наблюдает за погодой, живыми объектами, имеет сформированный познавательный интерес к природе, осознанно соблюдает правила поведения в природе, знает способы охраны природы, демонстрирует заботливое отношение к ней;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способен воспринимать и понимать произведения различных видов искусства, имеет предпочтения в области музыкальной, изобразительной, театрализованной деятельности;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выражает интерес к культурным традициям народа в процессе знакомства с различными видами и жанрами искусства; обладает начальными знаниями об искусстве;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владеет умениями, навыками и средствами художественной выразительности в различных видах деятельности и искусства; использует различные технические приемы в свободной художественной деятельности;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участвует в создании индивидуальных и коллективных творческих работ, тематических композиций к праздничным утренникам и развлечениям, художественных проектах;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самостоятельно выбирает технику и выразительные средства для наиболее точной передачи образа и своего замысла, способен создавать сложные объекты и композиции, преобразовывать и использовать с учётом игровой ситуации;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715436" cy="857232"/>
          </a:xfrm>
        </p:spPr>
        <p:txBody>
          <a:bodyPr/>
          <a:lstStyle/>
          <a:p>
            <a:pPr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Критерии освоения Программы представлены в виде планируемых результатов, которые представляют собой социально-нормативные возрастные характеристики возможных достижений ребенка</a:t>
            </a:r>
            <a:endParaRPr lang="ru-RU" alt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9001156" cy="5072074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11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100" b="1" u="sng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1100" b="1" u="sng" dirty="0" smtClean="0">
                <a:latin typeface="Times New Roman" pitchFamily="18" charset="0"/>
                <a:cs typeface="Times New Roman" pitchFamily="18" charset="0"/>
              </a:rPr>
              <a:t>концу дошкольного возраста: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владеет разными формами и видами игры, различает условную и реальную ситуации, предлагает и объясняет замысел игры, комбинирует сюжеты на основе реальных, вымышленных событий, выполняет несколько ролей в одной игре, подбирает разные средства для создания игровых образов, согласовывает свои интересы с интересами партнеров по игре, управляет персонажами в режиссерской игре;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проявляет интерес к игровому экспериментированию с предметами, к развивающим и познавательным играм, в играх с готовым содержанием и правилами может объяснить содержание и правила игры другим детям, в совместной игре следит за точным выполнением правил всеми участниками;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-ребенок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способен планировать свои действия, направленные на достижение конкретной цели; демонстрирует сформированные предпосылки к учебной деятельности и элементы готовности к школьному обучению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C:\Users\Office\Desktop\Miediapriezientatsiia_Страница_0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714752"/>
            <a:ext cx="5143536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786874" cy="654032"/>
          </a:xfrm>
        </p:spPr>
        <p:txBody>
          <a:bodyPr/>
          <a:lstStyle/>
          <a:p>
            <a:pPr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Развивающее оценивание качества образовательной деятельности </a:t>
            </a:r>
            <a:b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Программе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142844" y="1928802"/>
            <a:ext cx="8858312" cy="4740286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Оценивание качества образовательной деятельности, осуществляемой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ДОУ по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Программе, представляет собой важную составную часть данной образовательной деятельности, направленную на ее усовершенствование. Концептуальные основания такой оценки определяются требованиями Федерального закона «Об образовании в Российской Федерации», а также Стандарта, в котором определены государственные гарантии качества образования. Оценивание качества, т. е. оценивание соответствия образовательной деятельности, реализуемой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ДОУ,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заданным требованиям Стандарта и Программы в дошкольном образовании направлено в первую очередь на оценивание созданных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ДОУ условий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процессе образовательной деятельности.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Система оценки образовательной деятельности, предусмотренная Программой, предполагает оценивание качества условий образовательной деятельности, обеспечиваемых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ДОУ,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включая психолого-педагогические, кадровые, материально-технические, финансовые, информационно-методические, управление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ДОУ 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т. д..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Программой не предусматривается оценивание качества образовательной деятельности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ДОУ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 основе достижения детьми планируемых результатов освоения Программы.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Планируемые результаты,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представленные в Программе: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-не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подлежат непосредственной оценке;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-не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являются непосредственным основанием оценки как итогового, так и промежуточного уровня развития детей;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-не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являются основанием для их формального сравнения с реальными достижениями детей;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-не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являются основой объективной оценки соответствия установленным требованиям образовательной деятельности и подготовки детей;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-не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являются непосредственным основанием при оценке качества образования.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Программа предоставляет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ДОУ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право самостоятельного выбора инструментов педагогической и психологической диагностики развития детей, в том числе, его динамики.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соответствии со Стандартом и принципами Программы оценка качества образовательной деятельности по Программе: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) поддерживает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ценности развития и позитивной социализации ребенка дошкольного возраста;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) учитывает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факт разнообразия путей развития ребенка в условиях современного постиндустриального общества;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) Ориентирует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систему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дошкольного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образования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поддержку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вариативности используемых образовательных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программ и организационных форм дошкольного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образования.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501122" cy="654032"/>
          </a:xfrm>
        </p:spPr>
        <p:txBody>
          <a:bodyPr/>
          <a:lstStyle/>
          <a:p>
            <a:pPr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Развивающее оценивание качества образовательной деятельности </a:t>
            </a:r>
            <a:b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Программе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9144000" cy="5072074"/>
          </a:xfrm>
        </p:spPr>
        <p:txBody>
          <a:bodyPr/>
          <a:lstStyle/>
          <a:p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	Программой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предусмотрены следующие уровни системы оценки качества: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 диагностика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развития ребенка, используемая как профессиональный инструмент педагога с целью получения обратной связи от собственных педагогических действий и планирования дальнейшей индивидуальной работы с детьми по Программе;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 внутренняя система оценка качества образования  (ВСОКО, самооценка ДОУ);  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-внешняя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ДОУ,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том числе независимая профессиональная и общественная оценка.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	На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уровне образовательной организации система оценки качества реализации Программы решает задачи: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 повышения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качества реализации программы дошкольного образования;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 реализации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требований Стандарта к структуре, условиям и целевым ориентирам основной образовательной программы дошкольной организации;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обеспечения объективной экспертизы деятельности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ДОУ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процессе оценки качества программы дошкольного образования;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задания ориентиров педагогам в их профессиональной деятельности и перспектив развития самой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ДОУ;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-создания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оснований преемственности между дошкольным и начальным общим образованием.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	Важнейшим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элементом системы обеспечения качества дошкольного образования в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ДОУ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является оценка качества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психолого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педагогических условий реализации основной образовательной программы, и именно психолого-педагогические условия являются основным предметом оценки в предлагаемой системе оценки качества образования на уровне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ДОУ.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Это позволяет выстроить систему оценки и повышения качества вариативного, развивающего дошкольного образования в соответствии со Стандартом посредством экспертизы условий реализации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Программы. Ключевым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уровнем оценки является уровень образовательного процесса, в котором непосредственно участвует ребенок, его семья и педагогический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коллектив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ДОУ.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	Система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оценки качества дошкольного образования: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–должна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быть сфокусирована на оценивании психолого-педагогических и других условий реализации основной образовательной программы в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ДОУ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пяти образовательных областях, определенных Стандартом;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–учитывает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образовательные предпочтения и удовлетворенность дошкольным образованием со стороны семьи ребенка;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–исключает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использование оценки индивидуального развития ребенка в контексте оценки работы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ДОУ;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–исключает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унификацию и поддерживает вариативность программ, форм и методов дошкольного образования;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–способствует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открытости по отношению к ожиданиям ребенка, семьи, педагогов, общества и государства;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–включает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как оценку педагогами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ДОУ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собственной работы, так и независимую профессиональную и общественную оценку условий образовательной деятельности в дошкольной организации;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–использует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единые инструменты, оценивающие условия реализации программы в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ДОУ,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как для самоанализа, так и для внешнего оценивания.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spcBef>
                <a:spcPts val="0"/>
              </a:spcBef>
              <a:buNone/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spcBef>
                <a:spcPts val="0"/>
              </a:spcBef>
              <a:buNone/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1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572560" cy="654032"/>
          </a:xfrm>
        </p:spPr>
        <p:txBody>
          <a:bodyPr/>
          <a:lstStyle/>
          <a:p>
            <a:pPr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формы сотрудничества  с родителями (законными представителями) воспитанников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785926"/>
          <a:ext cx="9001156" cy="5010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46"/>
                <a:gridCol w="6786610"/>
              </a:tblGrid>
              <a:tr h="142876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Виды сотрудничества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Формы участия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Информационные</a:t>
                      </a:r>
                      <a:endParaRPr lang="ru-RU" sz="1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Рекламные буклеты</a:t>
                      </a:r>
                      <a:r>
                        <a:rPr lang="ru-RU" sz="105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</a:t>
                      </a: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Памятки</a:t>
                      </a:r>
                      <a:r>
                        <a:rPr lang="ru-RU" sz="105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</a:t>
                      </a: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Презентация деятельности ДОУ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Информационные стенды</a:t>
                      </a:r>
                      <a:r>
                        <a:rPr lang="ru-RU" sz="105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</a:t>
                      </a: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Фотоальбом о ДОУ, семейные и групповые фотоальбомы, фоторепортажи «Из жизни группы», «Копилка добрых</a:t>
                      </a:r>
                      <a:r>
                        <a:rPr lang="ru-RU" sz="105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дел», «Мы благодарим»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Наглядная психолого-педагогическая пропаганда </a:t>
                      </a:r>
                      <a:r>
                        <a:rPr lang="ru-RU" sz="105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</a:t>
                      </a: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странички на сайте ДОО</a:t>
                      </a:r>
                      <a:endParaRPr lang="ru-RU" sz="1050" dirty="0" smtClean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Просветительские</a:t>
                      </a:r>
                      <a:endParaRPr lang="ru-RU" sz="1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Консультирование специалистами ДОУ</a:t>
                      </a: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</a:t>
                      </a: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Тематические встречи</a:t>
                      </a: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Организация тематических выставок литературы</a:t>
                      </a: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</a:t>
                      </a: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Индивидуальные, групповые беседы</a:t>
                      </a: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</a:t>
                      </a: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Семинары, конференции, консультации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Организационные</a:t>
                      </a:r>
                      <a:endParaRPr lang="ru-RU" sz="1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Родительские  собрания</a:t>
                      </a: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</a:t>
                      </a: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Анкетирование</a:t>
                      </a: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Создание общественной родительской организации (Управляющий совет)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родителей в образовательном процесса</a:t>
                      </a:r>
                      <a:endParaRPr lang="ru-RU" sz="1200" b="1" i="1" dirty="0" smtClean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  <a:p>
                      <a:endParaRPr lang="ru-RU" sz="1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Участие в днях здоровья, концертах, занятиях</a:t>
                      </a: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</a:t>
                      </a: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Участие в совместных праздниках, развлечениях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Участие в творческих выставках, смотрах-конкурсах</a:t>
                      </a: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Участие в совместных проектах, проектной деятельности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Театрализованные представления с участием родителей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Организационно - </a:t>
                      </a:r>
                      <a:r>
                        <a:rPr lang="ru-RU" sz="1200" b="1" i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деятельностные</a:t>
                      </a:r>
                      <a:endParaRPr lang="ru-RU" sz="1200" b="1" i="1" dirty="0" smtClean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  <a:p>
                      <a:endParaRPr lang="ru-RU" sz="1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Совместные образовательные проекты</a:t>
                      </a: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</a:t>
                      </a: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Изучение детской продуктивной деятельности</a:t>
                      </a: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Выставки работ, выполненные детьми и родителями</a:t>
                      </a: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</a:t>
                      </a: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Создание детских </a:t>
                      </a:r>
                      <a:r>
                        <a:rPr lang="ru-RU" sz="105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порфолио</a:t>
                      </a: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</a:t>
                      </a: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Изготовление пособий, игр, атрибутов</a:t>
                      </a: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Участие в ремонте, благотворительности</a:t>
                      </a: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</a:t>
                      </a: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Участие в работе органов коллегиального самоуправления.</a:t>
                      </a:r>
                    </a:p>
                    <a:p>
                      <a:endParaRPr lang="ru-RU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Повышение </a:t>
                      </a:r>
                      <a:r>
                        <a:rPr lang="ru-RU" sz="1200" b="1" i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психолого</a:t>
                      </a:r>
                      <a:r>
                        <a:rPr lang="ru-RU" sz="1200" b="1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педагогической компетентности родителей (законных представителей)</a:t>
                      </a:r>
                      <a:endParaRPr lang="ru-RU" sz="1200" b="1" i="1" dirty="0" smtClean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  <a:p>
                      <a:endParaRPr lang="ru-RU" sz="1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Ознакомление с интернет- сайтом ДОУ</a:t>
                      </a: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</a:t>
                      </a: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Анкетирование, опрос, беседы</a:t>
                      </a: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</a:t>
                      </a: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Обобщение родительского опыта</a:t>
                      </a: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Вручение благодарственных писем, дипломов, грамот</a:t>
                      </a:r>
                    </a:p>
                    <a:p>
                      <a:endParaRPr lang="ru-RU" sz="105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6643734" cy="654032"/>
          </a:xfrm>
        </p:spPr>
        <p:txBody>
          <a:bodyPr/>
          <a:lstStyle/>
          <a:p>
            <a:pPr>
              <a:defRPr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 находимся по адресу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142844" y="2000240"/>
            <a:ext cx="8643998" cy="4668848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150006 г. Ярославль, ул. Лебедевская,  д. 26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Tx/>
              <a:buNone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 (4852) 46-47-78, 46-47-79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Tx/>
              <a:buNone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–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yarschkind099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yandex.ru</a:t>
            </a:r>
            <a:endParaRPr lang="en-US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Tx/>
              <a:buNone/>
              <a:defRPr/>
            </a:pPr>
            <a:endParaRPr lang="en-US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Tx/>
              <a:buNone/>
              <a:defRPr/>
            </a:pP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img_0076_w273_h17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3429000"/>
            <a:ext cx="4357718" cy="30681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56"/>
          </a:xfrm>
        </p:spPr>
        <p:txBody>
          <a:bodyPr/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Структура основной образовательной программы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0" y="1857364"/>
            <a:ext cx="8929718" cy="4697425"/>
          </a:xfrm>
        </p:spPr>
        <p:txBody>
          <a:bodyPr/>
          <a:lstStyle/>
          <a:p>
            <a:pPr marL="0" lvl="0" algn="just">
              <a:spcBef>
                <a:spcPts val="0"/>
              </a:spcBef>
              <a:buNone/>
            </a:pP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Общие положения</a:t>
            </a:r>
          </a:p>
          <a:p>
            <a:pPr marL="0" lvl="0" algn="just">
              <a:spcBef>
                <a:spcPts val="0"/>
              </a:spcBef>
              <a:buNone/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Целевой раздел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algn="just"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ояснительная записка</a:t>
            </a:r>
          </a:p>
          <a:p>
            <a:pPr marL="0" lvl="0" algn="just"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Цели и задачи</a:t>
            </a:r>
          </a:p>
          <a:p>
            <a:pPr marL="0" lvl="0" algn="just"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Принципы и подходы</a:t>
            </a:r>
          </a:p>
          <a:p>
            <a:pPr marL="0" lvl="0" algn="just"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Планируемые результаты реализации программы (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ранний/дошкольный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возраст,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 этапе завершения освоения Программы)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algn="just"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Характеристика особенностей развития детей (ранний/дошкольный возраст)</a:t>
            </a:r>
          </a:p>
          <a:p>
            <a:pPr marL="0" lvl="0" algn="just"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Педагогическая диагностика</a:t>
            </a:r>
          </a:p>
          <a:p>
            <a:pPr marL="0" lvl="0" algn="just"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Внутренняя система оценки качества образования (ВСОКО)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algn="just">
              <a:spcBef>
                <a:spcPts val="0"/>
              </a:spcBef>
              <a:buNone/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12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Содержательный раздел 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algn="just"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Представляет общее содержание Программы,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обеспечивающее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полноценное развитие личности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детей (в соответствии с образовательными областями)</a:t>
            </a:r>
          </a:p>
          <a:p>
            <a:pPr marL="0" lvl="0" algn="just"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Направления и задачи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коррекционно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-развивающей работы (КРР)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algn="just"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Рабочая программа воспитания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-285750" algn="just">
              <a:spcBef>
                <a:spcPts val="0"/>
              </a:spcBef>
              <a:buNone/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Организационный раздел</a:t>
            </a:r>
          </a:p>
          <a:p>
            <a:pPr marL="0" indent="-285750" algn="just">
              <a:spcBef>
                <a:spcPts val="0"/>
              </a:spcBef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Психолого-педагогические условия реализации Программы</a:t>
            </a:r>
          </a:p>
          <a:p>
            <a:pPr marL="0" indent="-285750" algn="just">
              <a:spcBef>
                <a:spcPts val="0"/>
              </a:spcBef>
              <a:buNone/>
            </a:pPr>
            <a:r>
              <a:rPr lang="ru-RU" altLang="ru-RU" sz="1200" dirty="0" smtClean="0">
                <a:latin typeface="Times New Roman" pitchFamily="18" charset="0"/>
                <a:cs typeface="Times New Roman" pitchFamily="18" charset="0"/>
              </a:rPr>
              <a:t>Особенности организации развивающей  предметно-пространственной </a:t>
            </a:r>
            <a:r>
              <a:rPr lang="ru-RU" altLang="ru-RU" sz="1200" dirty="0" smtClean="0">
                <a:latin typeface="Times New Roman" pitchFamily="18" charset="0"/>
                <a:cs typeface="Times New Roman" pitchFamily="18" charset="0"/>
              </a:rPr>
              <a:t>среды</a:t>
            </a:r>
            <a:r>
              <a:rPr lang="ru-RU" alt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200" dirty="0" smtClean="0">
                <a:latin typeface="Times New Roman" pitchFamily="18" charset="0"/>
                <a:cs typeface="Times New Roman" pitchFamily="18" charset="0"/>
              </a:rPr>
              <a:t>(РППС)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-285750" algn="just">
              <a:spcBef>
                <a:spcPts val="0"/>
              </a:spcBef>
              <a:buNone/>
            </a:pPr>
            <a:r>
              <a:rPr lang="ru-RU" altLang="ru-RU" sz="1200" dirty="0" smtClean="0">
                <a:latin typeface="Times New Roman" pitchFamily="18" charset="0"/>
                <a:cs typeface="Times New Roman" pitchFamily="18" charset="0"/>
              </a:rPr>
              <a:t>Материально-техническое обеспечения Программы</a:t>
            </a:r>
          </a:p>
          <a:p>
            <a:pPr marL="0" indent="-285750" algn="just">
              <a:spcBef>
                <a:spcPts val="0"/>
              </a:spcBef>
              <a:buNone/>
            </a:pPr>
            <a:r>
              <a:rPr lang="ru-RU" altLang="ru-RU" sz="1200" dirty="0" smtClean="0">
                <a:latin typeface="Times New Roman" pitchFamily="18" charset="0"/>
                <a:cs typeface="Times New Roman" pitchFamily="18" charset="0"/>
              </a:rPr>
              <a:t>Перечень литературных, музыкальных, художественных и анимационных произведений для реализации Программы</a:t>
            </a:r>
          </a:p>
          <a:p>
            <a:pPr marL="0" indent="-285750" algn="just">
              <a:spcBef>
                <a:spcPts val="0"/>
              </a:spcBef>
              <a:buNone/>
            </a:pPr>
            <a:r>
              <a:rPr lang="ru-RU" altLang="ru-RU" sz="1200" dirty="0" smtClean="0">
                <a:latin typeface="Times New Roman" pitchFamily="18" charset="0"/>
                <a:cs typeface="Times New Roman" pitchFamily="18" charset="0"/>
              </a:rPr>
              <a:t>Кадровые условия реализации программы</a:t>
            </a:r>
          </a:p>
          <a:p>
            <a:pPr marL="0" indent="-285750" algn="just">
              <a:spcBef>
                <a:spcPts val="0"/>
              </a:spcBef>
              <a:buNone/>
            </a:pPr>
            <a:r>
              <a:rPr lang="ru-RU" altLang="ru-RU" sz="1200" dirty="0" smtClean="0">
                <a:latin typeface="Times New Roman" pitchFamily="18" charset="0"/>
                <a:cs typeface="Times New Roman" pitchFamily="18" charset="0"/>
              </a:rPr>
              <a:t>Примерный режим и распорядок дня в дошкольных группах</a:t>
            </a:r>
          </a:p>
          <a:p>
            <a:pPr marL="0" indent="-285750" algn="just">
              <a:spcBef>
                <a:spcPts val="0"/>
              </a:spcBef>
              <a:buNone/>
            </a:pPr>
            <a:r>
              <a:rPr lang="ru-RU" altLang="ru-RU" sz="1200" dirty="0" smtClean="0">
                <a:latin typeface="Times New Roman" pitchFamily="18" charset="0"/>
                <a:cs typeface="Times New Roman" pitchFamily="18" charset="0"/>
              </a:rPr>
              <a:t>Календарный план воспитательной работы</a:t>
            </a:r>
          </a:p>
          <a:p>
            <a:pPr marL="0" indent="-285750" algn="just">
              <a:spcBef>
                <a:spcPts val="0"/>
              </a:spcBef>
              <a:buNone/>
            </a:pPr>
            <a:r>
              <a:rPr lang="ru-RU" altLang="ru-RU" sz="1200" dirty="0" smtClean="0">
                <a:latin typeface="Times New Roman" pitchFamily="18" charset="0"/>
                <a:cs typeface="Times New Roman" pitchFamily="18" charset="0"/>
              </a:rPr>
              <a:t>Финансовые условия реализации Программы</a:t>
            </a:r>
          </a:p>
          <a:p>
            <a:pPr marL="0" indent="-285750" algn="just">
              <a:spcBef>
                <a:spcPts val="0"/>
              </a:spcBef>
              <a:buNone/>
            </a:pPr>
            <a:r>
              <a:rPr lang="ru-RU" altLang="ru-RU" sz="1200" dirty="0" smtClean="0">
                <a:latin typeface="Times New Roman" pitchFamily="18" charset="0"/>
                <a:cs typeface="Times New Roman" pitchFamily="18" charset="0"/>
              </a:rPr>
              <a:t>Перспективы работы </a:t>
            </a:r>
            <a:r>
              <a:rPr lang="ru-RU" altLang="ru-RU" sz="1200" dirty="0" smtClean="0">
                <a:latin typeface="Times New Roman" pitchFamily="18" charset="0"/>
                <a:cs typeface="Times New Roman" pitchFamily="18" charset="0"/>
              </a:rPr>
              <a:t>по совершенствованию и развитию содержания Программы и обеспечивающих ее реализацию норма</a:t>
            </a:r>
            <a:br>
              <a:rPr lang="ru-RU" alt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200" dirty="0" err="1" smtClean="0">
                <a:latin typeface="Times New Roman" pitchFamily="18" charset="0"/>
                <a:cs typeface="Times New Roman" pitchFamily="18" charset="0"/>
              </a:rPr>
              <a:t>тивно-правовых</a:t>
            </a:r>
            <a:r>
              <a:rPr lang="ru-RU" altLang="ru-RU" sz="1200" dirty="0" smtClean="0">
                <a:latin typeface="Times New Roman" pitchFamily="18" charset="0"/>
                <a:cs typeface="Times New Roman" pitchFamily="18" charset="0"/>
              </a:rPr>
              <a:t>, финансовых, научно-методических, кадровых, информационных и материально-технических ресурсов</a:t>
            </a:r>
          </a:p>
          <a:p>
            <a:pPr marL="0">
              <a:spcBef>
                <a:spcPts val="0"/>
              </a:spcBef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Дополнительный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раздел</a:t>
            </a:r>
          </a:p>
          <a:p>
            <a:pPr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229600" cy="428628"/>
          </a:xfrm>
        </p:spPr>
        <p:txBody>
          <a:bodyPr/>
          <a:lstStyle/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214282" y="2071678"/>
            <a:ext cx="8429684" cy="4483111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Образовательная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программа  муниципального дошкольного образовательного учреждения «Детский сад № 99» (далее – Программа) разработана на основе: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 Федерального государственного образовательного стандарта дошкольного образования (утвержден приказом Министерства образования и науки Российской Федерации от 17 октября 2013 г. № 1155 (утвержден приказом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России от 17 октября 2013 г. № 1155, зарегистрировано в Минюсте России 14 ноября 2013 г., регистрационный № 30384; в редакции приказа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России от 8 ноября 2022 г. № 955, зарегистрировано в Минюсте России 6 февраля 2023 г., регистрационный № 72264) (далее – ФГОС ДО);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 Федеральной образовательной программы дошкольного образования (утверждена приказом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России от 25 ноября 2022 г. № 1028, зарегистрировано в Минюсте России 28 декабря 2022 г., регистрационный № 71847) (далее – ФОП ДО).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Срок действия Программы не ограничен, Программа действует до принятия новой.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6115050" cy="285752"/>
          </a:xfrm>
        </p:spPr>
        <p:txBody>
          <a:bodyPr/>
          <a:lstStyle/>
          <a:p>
            <a:pPr>
              <a:defRPr/>
            </a:pPr>
            <a:r>
              <a:rPr lang="ru-RU" alt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Нормативно – правовая база </a:t>
            </a:r>
            <a:r>
              <a:rPr lang="ru-RU" alt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 ДОУ </a:t>
            </a:r>
            <a:r>
              <a:rPr lang="ru-RU" altLang="ru-RU" sz="1400" b="1" dirty="0" smtClean="0">
                <a:solidFill>
                  <a:srgbClr val="002060"/>
                </a:solidFill>
                <a:cs typeface="Times New Roman" pitchFamily="18" charset="0"/>
              </a:rPr>
              <a:t/>
            </a:r>
            <a:br>
              <a:rPr lang="ru-RU" altLang="ru-RU" sz="1400" b="1" dirty="0" smtClean="0">
                <a:solidFill>
                  <a:srgbClr val="002060"/>
                </a:solidFill>
                <a:cs typeface="Times New Roman" pitchFamily="18" charset="0"/>
              </a:rPr>
            </a:br>
            <a:endParaRPr lang="ru-RU" sz="1400" dirty="0" smtClean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142844" y="285728"/>
            <a:ext cx="7286676" cy="6383360"/>
          </a:xfrm>
        </p:spPr>
        <p:txBody>
          <a:bodyPr/>
          <a:lstStyle/>
          <a:p>
            <a:pPr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Образовательная программа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МДОУ«Детский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сад № 99» (далее – Программа) разработана на основе: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– Федерального государственного образовательного стандарта дошкольного образования (утвержден приказом Министерства образования и науки Российской Федерации от 17 октября 2013 г. № 1155 (утвержден приказом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России от 17 октября 2013 г. № 1155, зарегистрировано в Минюсте России 14 ноября 2013 г., регистрационный № 30384; в редакции приказа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России от 8 ноября 2022 г. № 955, зарегистрировано в Минюсте России 6 февраля 2023 г., регистрационный № 72264) (далее – ФГОС ДО);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– Федеральной образовательной программы дошкольного образования (утверждена приказом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России от 25 ноября 2022 г.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№ 1028, зарегистрировано в Минюсте России 28 декабря 2022 г., регистрационный № 71847) (далее – ФОП ДО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). Срок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действия Программы не ограничен, Программа действует до принятия новой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>
              <a:spcBef>
                <a:spcPts val="0"/>
              </a:spcBef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Указ Президента Российской Федерации от 7 мая 2018 г. № 204 «О национальных целях и стратегических задачах развития Российской Федерации на период до 2024 года»;</a:t>
            </a:r>
          </a:p>
          <a:p>
            <a:pPr marL="0" lvl="0">
              <a:spcBef>
                <a:spcPts val="0"/>
              </a:spcBef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Указ Президента Российской Федерации от 21 июля 2020 г. № 474 «О национальных целях развития Российской Федерации на период до 2030 года»;</a:t>
            </a:r>
          </a:p>
          <a:p>
            <a:pPr marL="0" lvl="0">
              <a:spcBef>
                <a:spcPts val="0"/>
              </a:spcBef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Указ Президента Российской Федерации от 9 ноября 2022 г.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  <a:p>
            <a:pPr marL="0" lvl="0">
              <a:spcBef>
                <a:spcPts val="0"/>
              </a:spcBef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Федеральный закон от 29 декабря 2012 г. № 273-ФЗ «Об образовании в Российской Федерации»;</a:t>
            </a:r>
          </a:p>
          <a:p>
            <a:pPr marL="0" lvl="0">
              <a:spcBef>
                <a:spcPts val="0"/>
              </a:spcBef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Федеральный закон от 31 июля 2020 г. № 304-ФЗ «О внесении изменений в Федеральный закон «Об образовании в Российской Федерации» по вопросам воспитания обучающихся»</a:t>
            </a:r>
          </a:p>
          <a:p>
            <a:pPr marL="0" lvl="0">
              <a:spcBef>
                <a:spcPts val="0"/>
              </a:spcBef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Федеральный закон от 24 сентября 2022 г. № 371-ФЗ «О внесении изменений в Федеральный закон «Об образовании в Российской Федерации» и статью 1 Федерального закона «Об обязательных требованиях в Российской Федерации»</a:t>
            </a:r>
          </a:p>
          <a:p>
            <a:pPr marL="0" lvl="0">
              <a:spcBef>
                <a:spcPts val="0"/>
              </a:spcBef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Распоряжение Правительства Российской Федерации от 29 мая 2015 г. №   999-р «Об утверждении Стратегии развития воспитания в Российской Федерации на период до 2025 года»;</a:t>
            </a:r>
          </a:p>
          <a:p>
            <a:pPr marL="0" lvl="0">
              <a:spcBef>
                <a:spcPts val="0"/>
              </a:spcBef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стандарт дошкольного образования (утвержден приказом </a:t>
            </a:r>
            <a:r>
              <a:rPr lang="ru-RU" sz="1050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России от 17 октября 2013 г. № 1155, зарегистрировано в Минюсте России 14 ноября 2013 г., регистрационный № 30384; в редакции приказа </a:t>
            </a:r>
            <a:r>
              <a:rPr lang="ru-RU" sz="1050" dirty="0" err="1" smtClean="0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России от 8 ноября 2022 г. № 955, зарегистрировано в Минюсте России 6 февраля 2023 г., регистрационный № 72264);</a:t>
            </a:r>
          </a:p>
          <a:p>
            <a:pPr marL="0" lvl="0">
              <a:spcBef>
                <a:spcPts val="0"/>
              </a:spcBef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Федеральная образовательная программа дошкольного образования (утверждена приказом </a:t>
            </a:r>
            <a:r>
              <a:rPr lang="ru-RU" sz="1050" dirty="0" err="1" smtClean="0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России от 25 ноября 2022 г. № 1028, зарегистрировано в Минюсте России 28 декабря 2022 г., регистрационный № 71847);</a:t>
            </a:r>
          </a:p>
          <a:p>
            <a:pPr marL="0" lvl="0">
              <a:spcBef>
                <a:spcPts val="0"/>
              </a:spcBef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Порядок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 (утверждена приказом </a:t>
            </a:r>
            <a:r>
              <a:rPr lang="ru-RU" sz="1050" dirty="0" err="1" smtClean="0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России от 31 июля 2020 года № 373, зарегистрировано в Минюсте России 31 августа 2020 г., регистрационный № 59599);</a:t>
            </a:r>
          </a:p>
          <a:p>
            <a:pPr marL="0" lvl="0">
              <a:spcBef>
                <a:spcPts val="0"/>
              </a:spcBef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Санитарные правила СП 2.4.3648-20 «Санитарно-эпидемиологические требования к организациям воспитания и обучения, отдыха и оздоровления детей и молодежи (утверждены постановлением Главного государственного санитарного врача Российской Федерации от </a:t>
            </a:r>
            <a:br>
              <a:rPr lang="ru-RU" sz="105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28 сентября 2020 г. № 28, зарегистрировано в Минюсте России 18 декабря 2020 г., регистрационный № 61573);</a:t>
            </a:r>
          </a:p>
          <a:p>
            <a:pPr marL="0" lvl="0">
              <a:spcBef>
                <a:spcPts val="0"/>
              </a:spcBef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Региональная компонент по Ярославской области </a:t>
            </a:r>
          </a:p>
          <a:p>
            <a:pPr marL="0" lvl="0">
              <a:spcBef>
                <a:spcPts val="0"/>
              </a:spcBef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Устав МДОУ «Детский сад № 99»;</a:t>
            </a:r>
          </a:p>
          <a:p>
            <a:pPr marL="0" lvl="0">
              <a:spcBef>
                <a:spcPts val="0"/>
              </a:spcBef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Программа развития МДОУ «Детский сад № 99»;</a:t>
            </a:r>
          </a:p>
          <a:p>
            <a:pPr marL="0" indent="0">
              <a:spcBef>
                <a:spcPts val="0"/>
              </a:spcBef>
              <a:buNone/>
            </a:pPr>
            <a:endParaRPr lang="ru-RU" sz="1050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spcBef>
                <a:spcPts val="0"/>
              </a:spcBef>
            </a:pPr>
            <a:endParaRPr lang="ru-RU" sz="105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6115050" cy="857232"/>
          </a:xfrm>
        </p:spPr>
        <p:txBody>
          <a:bodyPr/>
          <a:lstStyle/>
          <a:p>
            <a:pPr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Цели и задачи Программы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142844" y="1928802"/>
            <a:ext cx="8858312" cy="4929198"/>
          </a:xfrm>
        </p:spPr>
        <p:txBody>
          <a:bodyPr/>
          <a:lstStyle/>
          <a:p>
            <a:pPr marL="0" indent="0" algn="just">
              <a:buNone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Учитывая 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содержание пункта 1 статьи 64 Федерального закона «Об образовании в Российской Федерации» и  пункта 1 раздела 1 ФОП ДО, </a:t>
            </a:r>
            <a:r>
              <a:rPr lang="ru-RU" sz="1050" b="1" i="1" u="sng" dirty="0" smtClean="0">
                <a:latin typeface="Times New Roman" pitchFamily="18" charset="0"/>
                <a:cs typeface="Times New Roman" pitchFamily="18" charset="0"/>
              </a:rPr>
              <a:t>целями Программы</a:t>
            </a:r>
            <a:r>
              <a:rPr lang="ru-RU" sz="105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являются разностороннее развитие детей дошкольного возраста с учетом их возрастных и индивидуальных особенностей, в том числе достижение детьми дошкольного возраста уровня развития, необходимого и достаточного для успешного освоения ими образовательных программ начального общего образования, на основе индивидуального подхода к детям дошкольного возраста и специфичных для детей дошкольного возраста видов деятельности на основе духовно-нравственных ценностей российского народа, исторических и национально-культурных традиций.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>
              <a:spcBef>
                <a:spcPts val="0"/>
              </a:spcBef>
              <a:buNone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Цели реализации Программы достигается </a:t>
            </a:r>
            <a:r>
              <a:rPr lang="ru-RU" sz="1050" u="sng" dirty="0" smtClean="0"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ru-RU" sz="1050" b="1" i="1" u="sng" dirty="0" smtClean="0">
                <a:latin typeface="Times New Roman" pitchFamily="18" charset="0"/>
                <a:cs typeface="Times New Roman" pitchFamily="18" charset="0"/>
              </a:rPr>
              <a:t>решение следующих</a:t>
            </a:r>
            <a:r>
              <a:rPr lang="ru-RU" sz="105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50" b="1" i="1" u="sng" dirty="0" smtClean="0">
                <a:latin typeface="Times New Roman" pitchFamily="18" charset="0"/>
                <a:cs typeface="Times New Roman" pitchFamily="18" charset="0"/>
              </a:rPr>
              <a:t>задач</a:t>
            </a:r>
            <a:r>
              <a:rPr lang="ru-RU" sz="105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(п. 1.6. ФГОС ДО, п. 1.1.1 ФОП ДО):</a:t>
            </a:r>
          </a:p>
          <a:p>
            <a:pPr marL="0" lvl="0">
              <a:spcBef>
                <a:spcPts val="0"/>
              </a:spcBef>
              <a:buNone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обеспечение единых для Российской Федерации содержания ДО и планируемых результатов освоения образовательной программы ДО;</a:t>
            </a:r>
          </a:p>
          <a:p>
            <a:pPr marL="0" lvl="0">
              <a:spcBef>
                <a:spcPts val="0"/>
              </a:spcBef>
              <a:buNone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охрана и укрепление физического и психического здоровья детей, в том числе их эмоционального благополучия;</a:t>
            </a:r>
          </a:p>
          <a:p>
            <a:pPr marL="0" lvl="0">
              <a:spcBef>
                <a:spcPts val="0"/>
              </a:spcBef>
              <a:buNone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приобщение детей (в соответствии с возрастными особенностями) к базовым ценностям российского народа –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</a:t>
            </a:r>
            <a:br>
              <a:rPr lang="ru-RU" sz="105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к окружающему миру, становления опыта действий и поступков на основе осмысления ценностей;</a:t>
            </a:r>
          </a:p>
          <a:p>
            <a:pPr marL="0" lvl="0">
              <a:spcBef>
                <a:spcPts val="0"/>
              </a:spcBef>
              <a:buNone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обеспечение равных возможностей для полноценного развития каждого ребёнка в период дошкольного детства независимо от места жительства, пола, нации, языка, социального статуса, психофизиологических и других особенностей (в том числе ограниченных возможностей здоровья), с учетом разнообразия образовательных потребностей  и индивидуальных возможностей;</a:t>
            </a:r>
          </a:p>
          <a:p>
            <a:pPr marL="0" lvl="0">
              <a:spcBef>
                <a:spcPts val="0"/>
              </a:spcBef>
              <a:buNone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создание благоприятных условий развития детей в соответствии с их возрастными и индивидуальными особенностями и склонностями, развития способностей и творческого потенциала каждого ребёнка как субъекта отношений с самим собой, другими детьми, взрослыми и миром;</a:t>
            </a:r>
          </a:p>
          <a:p>
            <a:pPr marL="0" lvl="0">
              <a:spcBef>
                <a:spcPts val="0"/>
              </a:spcBef>
              <a:buNone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объединение обучения и воспитания в целостный образовательный процесс на основе духовно-нравственных и </a:t>
            </a:r>
            <a:r>
              <a:rPr lang="ru-RU" sz="1050" dirty="0" err="1" smtClean="0">
                <a:latin typeface="Times New Roman" pitchFamily="18" charset="0"/>
                <a:cs typeface="Times New Roman" pitchFamily="18" charset="0"/>
              </a:rPr>
              <a:t>социокультурных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ценностей и принятых в обществе правил и норм поведения в интересах человека, семьи, общества;</a:t>
            </a:r>
          </a:p>
          <a:p>
            <a:pPr marL="0" lvl="0">
              <a:spcBef>
                <a:spcPts val="0"/>
              </a:spcBef>
              <a:buNone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формирование общей культуры личности детей, в том числе ценностей здорового образа жизни, обеспечение развития физических, личностных, нравственных качеств и основ патриотизма, интеллектуальных и художественно-творческих способностей ребёнка, его инициативности, самостоятельности и ответственности, формирование предпосылок учебной деятельности;</a:t>
            </a:r>
          </a:p>
          <a:p>
            <a:pPr marL="0" lvl="0">
              <a:spcBef>
                <a:spcPts val="0"/>
              </a:spcBef>
              <a:buNone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1050" dirty="0" err="1" smtClean="0">
                <a:latin typeface="Times New Roman" pitchFamily="18" charset="0"/>
                <a:cs typeface="Times New Roman" pitchFamily="18" charset="0"/>
              </a:rPr>
              <a:t>социокультурной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среды, соответствующей возрастным, индивидуальным, психологическим и физиологическим особенностям детей;</a:t>
            </a:r>
          </a:p>
          <a:p>
            <a:pPr marL="0" lvl="0">
              <a:spcBef>
                <a:spcPts val="0"/>
              </a:spcBef>
              <a:buNone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обеспечение психолого-педагогической поддержки семьи и повышение компетентности родителей (законных представителей) в вопросах развития и образования, охраны и укрепления здоровья детей;</a:t>
            </a:r>
          </a:p>
          <a:p>
            <a:pPr marL="0" lvl="0">
              <a:spcBef>
                <a:spcPts val="0"/>
              </a:spcBef>
              <a:buNone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обеспечение преемственности целей, задач и содержания дошкольного общего и начального общего образования;</a:t>
            </a:r>
          </a:p>
          <a:p>
            <a:pPr marL="0" lvl="0">
              <a:spcBef>
                <a:spcPts val="0"/>
              </a:spcBef>
              <a:buNone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05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12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6115050" cy="654032"/>
          </a:xfrm>
        </p:spPr>
        <p:txBody>
          <a:bodyPr/>
          <a:lstStyle/>
          <a:p>
            <a:pPr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Принципы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подходы для реализации Программы</a:t>
            </a:r>
            <a:endParaRPr lang="ru-RU" sz="2000" dirty="0" smtClean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142844" y="1785926"/>
            <a:ext cx="9001156" cy="4883162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Программа построена на следующих принципах, установленных ФГОС ДО: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полноценное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проживание ребенком всех этапов детства (младенческого, раннего и дошкольного возраста), обогащение (амплификация) детского развития;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построение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содействие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и сотрудничество детей и родителей (законных представителей), совершеннолетних членов семьи, принимающих участие в воспитании детей младенческого, раннего и дошкольного возрастов, а также педагогических работников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(далее вместе – взрослые);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признание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ребенка полноценным участником (субъектом) образовательных отношений;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поддержка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инициативы детей в различных видах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деятельности; сотрудничество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ДОУ с семьей;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приобщение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детей к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социокультурным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нормам, традициям семьи, общества и государства;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формирование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познавательных интересов и познавательных действий ребенка в различных видах деятельности;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возрастная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адекватность дошкольного образования (соответствие условий, требований, методов возрасту и особенностям развития);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учет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этнокультурной ситуации развития детей.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Основные подходы к формированию Программы.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Программа: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сформирована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на основе требований ФГОС ДО и ФОП ДО, предъявляемых к структуре образовательной программы дошкольного образования;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определяет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содержание и организацию образовательной деятельности на уровне дошкольного образования;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обеспечивает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развитие личности детей дошкольного возраста в различных видах общения и деятельности с учетом их возрастных, индивидуальных, психологических и физиологических особенностей;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сформирована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как программа психолого-педагогической поддержки позитивной социализации и индивидуализации, развития личности детей дошкольного возраста и определяет комплекс основных характеристик дошкольного образования (базовые объем, содержание и планируемые результаты освоения Программы).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6115050" cy="654032"/>
          </a:xfrm>
        </p:spPr>
        <p:txBody>
          <a:bodyPr/>
          <a:lstStyle/>
          <a:p>
            <a:pPr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развития детей (образовательные области)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142844" y="2285992"/>
            <a:ext cx="8643998" cy="4383096"/>
          </a:xfrm>
        </p:spPr>
        <p:txBody>
          <a:bodyPr/>
          <a:lstStyle/>
          <a:p>
            <a:pPr>
              <a:buNone/>
            </a:pP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Социально – коммуникативное развитие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Художественно – эстетическое развитие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    Речевое развитие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              Физическое развитие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Познавательное развитие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7429552" cy="654032"/>
          </a:xfrm>
        </p:spPr>
        <p:txBody>
          <a:bodyPr/>
          <a:lstStyle/>
          <a:p>
            <a:pPr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организации образовательного процесса</a:t>
            </a:r>
            <a:endParaRPr lang="ru-RU" alt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142844" y="2285992"/>
            <a:ext cx="8643998" cy="4383096"/>
          </a:xfrm>
        </p:spPr>
        <p:txBody>
          <a:bodyPr/>
          <a:lstStyle/>
          <a:p>
            <a:pPr marL="285750" indent="-285750" algn="just">
              <a:buNone/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Образовательная программа дошкольного образования разработана  в соответствие с ФГОС дошкольного образования;</a:t>
            </a:r>
          </a:p>
          <a:p>
            <a:pPr marL="285750" indent="-285750" algn="just">
              <a:buNone/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Образовательная деятельность осуществляется  на государственном языке Российской Федерации, в соответствии с направлениями развития ребенка, представленными в пяти образовательных областях</a:t>
            </a:r>
          </a:p>
          <a:p>
            <a:pPr marL="285750" indent="-285750" algn="just">
              <a:buNone/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-Отличительной чертой образовательной деятельности является целенаправленное  использование разнообразных современных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игровых,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ИКТ-технологий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проектной и исследовательской  деятельности, взаимодействие  всех участников образовательных отношений. </a:t>
            </a:r>
          </a:p>
          <a:p>
            <a:pPr>
              <a:buNone/>
            </a:pP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/>
          <a:lstStyle/>
          <a:p>
            <a:pPr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образовательных задач осуществляется</a:t>
            </a:r>
            <a:b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разных  видах деятельности </a:t>
            </a:r>
            <a:endParaRPr lang="ru-RU" alt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42844" y="1928802"/>
            <a:ext cx="4352956" cy="4786346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в раннем возрасте (1 год - 3 года)</a:t>
            </a: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Clr>
                <a:srgbClr val="660033"/>
              </a:buClr>
              <a:buFont typeface="Wingdings" pitchFamily="2" charset="2"/>
              <a:buChar char="Ø"/>
            </a:pP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предметная деятельность и игры с составными и динамическими игрушками; экспериментирование с материалами и веществами (песок, вода, тесто и пр.);</a:t>
            </a:r>
          </a:p>
          <a:p>
            <a:pPr algn="just">
              <a:buClr>
                <a:srgbClr val="660033"/>
              </a:buClr>
              <a:buFont typeface="Wingdings" pitchFamily="2" charset="2"/>
              <a:buChar char="Ø"/>
            </a:pP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общение с взрослым и совместные игры со сверстниками под руководством взрослого;</a:t>
            </a:r>
          </a:p>
          <a:p>
            <a:pPr algn="just">
              <a:buClr>
                <a:srgbClr val="660033"/>
              </a:buClr>
              <a:buFont typeface="Wingdings" pitchFamily="2" charset="2"/>
              <a:buChar char="Ø"/>
            </a:pP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самообслуживание и действия с бытовыми предметами-орудиями (ложка, совок, лопатка и пр.);</a:t>
            </a:r>
          </a:p>
          <a:p>
            <a:pPr algn="just">
              <a:buClr>
                <a:srgbClr val="660033"/>
              </a:buClr>
              <a:buFont typeface="Wingdings" pitchFamily="2" charset="2"/>
              <a:buChar char="Ø"/>
            </a:pP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восприятие смысла музыки, сказок, стихов, рассматривание картинок;</a:t>
            </a:r>
          </a:p>
          <a:p>
            <a:pPr algn="just">
              <a:buClr>
                <a:srgbClr val="660033"/>
              </a:buClr>
              <a:buFont typeface="Wingdings" pitchFamily="2" charset="2"/>
              <a:buChar char="Ø"/>
            </a:pP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двигательная активность.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500562" y="1928802"/>
            <a:ext cx="4500594" cy="4786346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altLang="ru-RU" sz="1300" b="1" dirty="0" smtClean="0">
                <a:latin typeface="Times New Roman" pitchFamily="18" charset="0"/>
                <a:cs typeface="Times New Roman" pitchFamily="18" charset="0"/>
              </a:rPr>
              <a:t>для детей дошкольного возраста (3 года - 8 лет):</a:t>
            </a:r>
            <a:endParaRPr lang="ru-RU" alt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660033"/>
              </a:buClr>
              <a:buFont typeface="Wingdings" pitchFamily="2" charset="2"/>
              <a:buChar char="Ø"/>
            </a:pPr>
            <a:r>
              <a:rPr lang="ru-RU" altLang="ru-RU" sz="1300" dirty="0" smtClean="0">
                <a:latin typeface="Times New Roman" pitchFamily="18" charset="0"/>
                <a:cs typeface="Times New Roman" pitchFamily="18" charset="0"/>
              </a:rPr>
              <a:t>ряд видов деятельности, таких как игровая, включая сюжетно-ролевую игру, игру с правилами и другие виды игры;</a:t>
            </a:r>
          </a:p>
          <a:p>
            <a:pPr algn="just">
              <a:buClr>
                <a:srgbClr val="660033"/>
              </a:buClr>
              <a:buFont typeface="Wingdings" pitchFamily="2" charset="2"/>
              <a:buChar char="Ø"/>
            </a:pPr>
            <a:r>
              <a:rPr lang="ru-RU" altLang="ru-RU" sz="1300" dirty="0" smtClean="0">
                <a:latin typeface="Times New Roman" pitchFamily="18" charset="0"/>
                <a:cs typeface="Times New Roman" pitchFamily="18" charset="0"/>
              </a:rPr>
              <a:t>коммуникативная (общение и взаимодействие со взрослыми и сверстниками);</a:t>
            </a:r>
          </a:p>
          <a:p>
            <a:pPr algn="just">
              <a:buClr>
                <a:srgbClr val="660033"/>
              </a:buClr>
              <a:buFont typeface="Wingdings" pitchFamily="2" charset="2"/>
              <a:buChar char="Ø"/>
            </a:pPr>
            <a:r>
              <a:rPr lang="ru-RU" altLang="ru-RU" sz="1300" dirty="0" smtClean="0">
                <a:latin typeface="Times New Roman" pitchFamily="18" charset="0"/>
                <a:cs typeface="Times New Roman" pitchFamily="18" charset="0"/>
              </a:rPr>
              <a:t>познавательно-исследовательская (исследования объектов окружающего мира и экспериментирования с ними);</a:t>
            </a:r>
          </a:p>
          <a:p>
            <a:pPr algn="just">
              <a:buClr>
                <a:srgbClr val="660033"/>
              </a:buClr>
              <a:buFont typeface="Wingdings" pitchFamily="2" charset="2"/>
              <a:buChar char="Ø"/>
            </a:pPr>
            <a:r>
              <a:rPr lang="ru-RU" altLang="ru-RU" sz="1300" dirty="0" smtClean="0">
                <a:latin typeface="Times New Roman" pitchFamily="18" charset="0"/>
                <a:cs typeface="Times New Roman" pitchFamily="18" charset="0"/>
              </a:rPr>
              <a:t>восприятие художественной литературы и фольклора;</a:t>
            </a:r>
          </a:p>
          <a:p>
            <a:pPr algn="just">
              <a:buClr>
                <a:srgbClr val="660033"/>
              </a:buClr>
              <a:buFont typeface="Wingdings" pitchFamily="2" charset="2"/>
              <a:buChar char="Ø"/>
            </a:pPr>
            <a:r>
              <a:rPr lang="ru-RU" altLang="ru-RU" sz="1300" dirty="0" smtClean="0">
                <a:latin typeface="Times New Roman" pitchFamily="18" charset="0"/>
                <a:cs typeface="Times New Roman" pitchFamily="18" charset="0"/>
              </a:rPr>
              <a:t>самообслуживание и элементарный бытовой труд (в помещении и на улице);</a:t>
            </a:r>
          </a:p>
          <a:p>
            <a:pPr algn="just">
              <a:buClr>
                <a:srgbClr val="660033"/>
              </a:buClr>
              <a:buFont typeface="Wingdings" pitchFamily="2" charset="2"/>
              <a:buChar char="Ø"/>
            </a:pPr>
            <a:r>
              <a:rPr lang="ru-RU" altLang="ru-RU" sz="1300" dirty="0" smtClean="0">
                <a:latin typeface="Times New Roman" pitchFamily="18" charset="0"/>
                <a:cs typeface="Times New Roman" pitchFamily="18" charset="0"/>
              </a:rPr>
              <a:t>конструирование из разного материала, включая конструкторы, модули, бумагу, природный и иной материал;</a:t>
            </a:r>
          </a:p>
          <a:p>
            <a:pPr algn="just">
              <a:buClr>
                <a:srgbClr val="660033"/>
              </a:buClr>
              <a:buFont typeface="Wingdings" pitchFamily="2" charset="2"/>
              <a:buChar char="Ø"/>
            </a:pPr>
            <a:r>
              <a:rPr lang="ru-RU" altLang="ru-RU" sz="1300" dirty="0" smtClean="0">
                <a:latin typeface="Times New Roman" pitchFamily="18" charset="0"/>
                <a:cs typeface="Times New Roman" pitchFamily="18" charset="0"/>
              </a:rPr>
              <a:t>изобразительная (рисование, лепка, аппликация);</a:t>
            </a:r>
          </a:p>
          <a:p>
            <a:pPr algn="just">
              <a:buClr>
                <a:srgbClr val="660033"/>
              </a:buClr>
              <a:buFont typeface="Wingdings" pitchFamily="2" charset="2"/>
              <a:buChar char="Ø"/>
            </a:pPr>
            <a:r>
              <a:rPr lang="ru-RU" altLang="ru-RU" sz="1300" dirty="0" smtClean="0">
                <a:latin typeface="Times New Roman" pitchFamily="18" charset="0"/>
                <a:cs typeface="Times New Roman" pitchFamily="18" charset="0"/>
              </a:rPr>
              <a:t>музыкальная (восприятие и понимание смысла музыкальных произведений, пение, музыкально-ритмические движения, игры на детских музыкальных инструментах);</a:t>
            </a:r>
          </a:p>
          <a:p>
            <a:pPr algn="just">
              <a:buClr>
                <a:srgbClr val="660033"/>
              </a:buClr>
              <a:buFont typeface="Wingdings" pitchFamily="2" charset="2"/>
              <a:buChar char="Ø"/>
            </a:pPr>
            <a:r>
              <a:rPr lang="ru-RU" altLang="ru-RU" sz="1300" dirty="0" smtClean="0">
                <a:latin typeface="Times New Roman" pitchFamily="18" charset="0"/>
                <a:cs typeface="Times New Roman" pitchFamily="18" charset="0"/>
              </a:rPr>
              <a:t>двигательная (овладение основными движениями) формы активности ребенка.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203</TotalTime>
  <Words>3625</Words>
  <Application>Microsoft Office PowerPoint</Application>
  <PresentationFormat>Экран (4:3)</PresentationFormat>
  <Paragraphs>260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Шаблон 2</vt:lpstr>
      <vt:lpstr>Краткая презентация образовательной  программы МДОУ «Детский сад № 99» (Дополнительный раздел)</vt:lpstr>
      <vt:lpstr>Структура основной образовательной программы</vt:lpstr>
      <vt:lpstr>Слайд 3</vt:lpstr>
      <vt:lpstr>Нормативно – правовая база ОП ДОУ  </vt:lpstr>
      <vt:lpstr>Цели и задачи Программы</vt:lpstr>
      <vt:lpstr>Принципы и подходы для реализации Программы</vt:lpstr>
      <vt:lpstr>Основные направления развития детей (образовательные области)</vt:lpstr>
      <vt:lpstr>Особенности организации образовательного процесса</vt:lpstr>
      <vt:lpstr>Реализация образовательных задач осуществляется  в разных  видах деятельности </vt:lpstr>
      <vt:lpstr>Основной структурной единицей дошкольного образовательного   учреждения является  группа детей  дошкольного возраста</vt:lpstr>
      <vt:lpstr>Критерии освоения Программы представлены в виде планируемых результатов, которые представляют собой социально-нормативные возрастные характеристики возможных достижений ребенка</vt:lpstr>
      <vt:lpstr>Критерии освоения Программы представлены в виде планируемых результатов, которые представляют собой социально-нормативные возрастные характеристики возможных достижений ребенка</vt:lpstr>
      <vt:lpstr>Критерии освоения Программы представлены в виде планируемых результатов, которые представляют собой социально-нормативные возрастные характеристики возможных достижений ребенка</vt:lpstr>
      <vt:lpstr>Критерии освоения Программы представлены в виде планируемых результатов, которые представляют собой социально-нормативные возрастные характеристики возможных достижений ребенка</vt:lpstr>
      <vt:lpstr>Развивающее оценивание качества образовательной деятельности  по Программе</vt:lpstr>
      <vt:lpstr>Развивающее оценивание качества образовательной деятельности  по Программе</vt:lpstr>
      <vt:lpstr>Основные формы сотрудничества  с родителями (законными представителями) воспитанников</vt:lpstr>
      <vt:lpstr>Мы находимся по адресу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основной  образовательной  программы (Дополнительный раздел)</dc:title>
  <dc:creator>Office</dc:creator>
  <cp:lastModifiedBy>Office</cp:lastModifiedBy>
  <cp:revision>40</cp:revision>
  <dcterms:created xsi:type="dcterms:W3CDTF">2022-03-18T10:55:29Z</dcterms:created>
  <dcterms:modified xsi:type="dcterms:W3CDTF">2023-08-29T09:45:41Z</dcterms:modified>
</cp:coreProperties>
</file>