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68" r:id="rId2"/>
    <p:sldId id="270" r:id="rId3"/>
    <p:sldId id="331" r:id="rId4"/>
    <p:sldId id="310" r:id="rId5"/>
    <p:sldId id="281" r:id="rId6"/>
    <p:sldId id="283" r:id="rId7"/>
    <p:sldId id="287" r:id="rId8"/>
    <p:sldId id="289" r:id="rId9"/>
    <p:sldId id="318" r:id="rId10"/>
    <p:sldId id="280" r:id="rId11"/>
    <p:sldId id="335" r:id="rId12"/>
    <p:sldId id="334" r:id="rId13"/>
    <p:sldId id="336" r:id="rId14"/>
    <p:sldId id="332" r:id="rId15"/>
    <p:sldId id="337" r:id="rId16"/>
    <p:sldId id="330" r:id="rId17"/>
    <p:sldId id="320" r:id="rId18"/>
    <p:sldId id="33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C3300"/>
    <a:srgbClr val="008000"/>
    <a:srgbClr val="FFCC99"/>
    <a:srgbClr val="FF9900"/>
    <a:srgbClr val="FFFFCC"/>
    <a:srgbClr val="CC00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B3AAA-79C4-4B03-B89E-98612C74D013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39BF6-422A-481B-A2A9-E8501C863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9BF6-422A-481B-A2A9-E8501C8634C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39BF6-422A-481B-A2A9-E8501C8634C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FBB7-E84F-478D-BD4C-A8FF1892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E4E51-A89C-40BB-ACE1-F2FC960B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290C-6E43-4976-A4CC-B375EB96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5848-A5E1-42A1-8F6D-88199A00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D433-D19B-46E0-91A1-A44EE5944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FBE1-312E-451B-841E-84474F32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5EBC-7199-4B26-95B4-9E16A877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BDB3-5EEE-4C75-A80D-FA635E7F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4CE4-3F36-4AA1-A5B5-82BF888AA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31D3-B394-4C56-99B7-C76259350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0853-71E5-491A-B52E-4F7702FEF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A433DFD-0FA9-4430-97D8-AB8B6768B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>
            <a:off x="3124200" y="2362200"/>
            <a:ext cx="5791200" cy="23622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CC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2590800" y="1676400"/>
            <a:ext cx="624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Богатыри земли русской»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Подготовили:</a:t>
            </a:r>
          </a:p>
          <a:p>
            <a:r>
              <a:rPr lang="ru-RU" dirty="0" smtClean="0"/>
              <a:t>Глазкова </a:t>
            </a:r>
            <a:r>
              <a:rPr lang="ru-RU" dirty="0"/>
              <a:t>О. </a:t>
            </a:r>
            <a:r>
              <a:rPr lang="ru-RU" dirty="0" smtClean="0"/>
              <a:t>Ю. и Рудая </a:t>
            </a:r>
            <a:r>
              <a:rPr lang="ru-RU" dirty="0"/>
              <a:t>Н.А.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5A1C9-EBDE-497D-8844-1E8D07FB8663}"/>
              </a:ext>
            </a:extLst>
          </p:cNvPr>
          <p:cNvSpPr txBox="1"/>
          <p:nvPr/>
        </p:nvSpPr>
        <p:spPr>
          <a:xfrm>
            <a:off x="3657600" y="627298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МДОУ </a:t>
            </a:r>
            <a:r>
              <a:rPr lang="ru-RU" dirty="0"/>
              <a:t>«ДЕТСКИЙ САД</a:t>
            </a:r>
            <a:r>
              <a:rPr lang="ru-RU" dirty="0" smtClean="0"/>
              <a:t>» №99</a:t>
            </a:r>
            <a:endParaRPr lang="ru-RU" dirty="0"/>
          </a:p>
          <a:p>
            <a:r>
              <a:rPr lang="ru-RU" dirty="0" smtClean="0"/>
              <a:t>                   Г.ЯРОСЛАВЛЬ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04801"/>
            <a:ext cx="4629150" cy="2819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>
                <a:solidFill>
                  <a:schemeClr val="tx2"/>
                </a:solidFill>
                <a:ea typeface="+mj-ea"/>
                <a:cs typeface="+mj-cs"/>
              </a:rPr>
              <a:t>Украшали доспехи богатырей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" y="685800"/>
            <a:ext cx="2628900" cy="3505200"/>
          </a:xfrm>
          <a:prstGeom prst="rect">
            <a:avLst/>
          </a:prstGeom>
        </p:spPr>
      </p:pic>
      <p:pic>
        <p:nvPicPr>
          <p:cNvPr id="3074" name="Picture 2" descr="https://sun9-15.userapi.com/impg/5H4QCvDx2qTeAqHLwCzJ8CZOHzStnxTYqQj5IA/58jTttfqmeM.jpg?size=780x1040&amp;quality=96&amp;sign=31ae622de32d11ac2775b11664b2981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46" y="1295400"/>
            <a:ext cx="2898594" cy="38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7.userapi.com/impg/iepGVDFQvbkJSzHMg1zwRvjoW96ZEm4bJTH1ZA/jYmlqzctq0w.jpg?size=1200x1600&amp;quality=96&amp;sign=b48a97996adf5f9745eddcb1e5c7e95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0" y="25146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mg1.liveinternet.ru/images/attach/c/3/122/87/122087349_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58" y="3753758"/>
            <a:ext cx="1905204" cy="29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04801"/>
            <a:ext cx="4629150" cy="2819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Смотрели презентации про</a:t>
            </a:r>
          </a:p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ru-RU" sz="1600" kern="1200" dirty="0" err="1" smtClean="0">
                <a:solidFill>
                  <a:schemeClr val="tx2"/>
                </a:solidFill>
                <a:ea typeface="+mj-ea"/>
                <a:cs typeface="+mj-cs"/>
              </a:rPr>
              <a:t>богатырей.И</a:t>
            </a: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 отрывки из русских</a:t>
            </a:r>
          </a:p>
          <a:p>
            <a:pPr>
              <a:buFontTx/>
              <a:buNone/>
              <a:defRPr/>
            </a:pPr>
            <a:r>
              <a:rPr lang="ru-RU" sz="1600" kern="1200" dirty="0">
                <a:solidFill>
                  <a:schemeClr val="tx2"/>
                </a:solidFill>
                <a:ea typeface="+mj-ea"/>
                <a:cs typeface="+mj-cs"/>
              </a:rPr>
              <a:t>м</a:t>
            </a: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ультфильмов («</a:t>
            </a:r>
            <a:r>
              <a:rPr lang="ru-RU" sz="1600" kern="1200" dirty="0" err="1" smtClean="0">
                <a:solidFill>
                  <a:schemeClr val="tx2"/>
                </a:solidFill>
                <a:ea typeface="+mj-ea"/>
                <a:cs typeface="+mj-cs"/>
              </a:rPr>
              <a:t>Жихарка</a:t>
            </a: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») </a:t>
            </a:r>
          </a:p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1952 года</a:t>
            </a:r>
            <a:endParaRPr lang="ru-RU" sz="16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6146" name="Picture 2" descr="https://sun9-63.userapi.com/impg/LbbpIQR7_5FcHhCAOaBOPeFgusvmYOyDPzVCug/T95sanOifVM.jpg?size=1200x1600&amp;quality=96&amp;sign=991113c30bad7732366b26449b95aa3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524002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50.userapi.com/impg/vDagBUVpZvCSnJsFKbFh97_rjGGYHipVvezCpA/go4uGbI0rxo.jpg?size=1200x1600&amp;quality=96&amp;sign=c445c4b63603a5d5ef8eb404679329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60" y="152400"/>
            <a:ext cx="2642780" cy="35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1.userapi.com/impg/h-sxqqeK7AyiVVDLXS8gH3eL3MDQ4UXD4wpa7Q/Km-cj0fA0b0.jpg?size=1200x1600&amp;quality=96&amp;sign=cb24f1552ad292c6f74c4cf79ffc036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46" y="2646861"/>
            <a:ext cx="3044054" cy="405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04801"/>
            <a:ext cx="4629150" cy="2819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>
                <a:solidFill>
                  <a:schemeClr val="tx2"/>
                </a:solidFill>
                <a:ea typeface="+mj-ea"/>
                <a:cs typeface="+mj-cs"/>
              </a:rPr>
              <a:t>Украшали </a:t>
            </a: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рубашки для </a:t>
            </a:r>
            <a:r>
              <a:rPr lang="ru-RU" sz="1600" kern="1200" dirty="0">
                <a:solidFill>
                  <a:schemeClr val="tx2"/>
                </a:solidFill>
                <a:ea typeface="+mj-ea"/>
                <a:cs typeface="+mj-cs"/>
              </a:rPr>
              <a:t>богатырей</a:t>
            </a:r>
          </a:p>
        </p:txBody>
      </p:sp>
      <p:pic>
        <p:nvPicPr>
          <p:cNvPr id="5122" name="Picture 2" descr="https://sun9-37.userapi.com/impg/rZLDnTYz6OYAq6OYDgafeo_EFPvBwMdzaO_GxQ/p7EtRgsy_Uo.jpg?size=1600x1200&amp;quality=96&amp;sign=9768dbbd2315fa2a9b0a78c1435e6e4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1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63.userapi.com/impg/1Hp-SOYy9rSgq1zREeQBYWRprlSsD2pSj8OV3g/rrhpaL-22vU.jpg?size=1600x1200&amp;quality=96&amp;sign=deb1dfd992fbac672391ebe35bd2226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7978"/>
            <a:ext cx="3586481" cy="26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472544"/>
            <a:ext cx="2870926" cy="3103783"/>
          </a:xfrm>
          <a:prstGeom prst="rect">
            <a:avLst/>
          </a:prstGeom>
        </p:spPr>
      </p:pic>
      <p:pic>
        <p:nvPicPr>
          <p:cNvPr id="6146" name="Picture 2" descr="https://i.pinimg.com/736x/4a/99/89/4a99893a0de8e8f860b4731d2f956f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61016"/>
            <a:ext cx="144173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04801"/>
            <a:ext cx="4629150" cy="2819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Ели много витамин.</a:t>
            </a:r>
            <a:endParaRPr lang="ru-RU" sz="16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4100" name="Picture 4" descr="https://sun9-80.userapi.com/impg/Of3KxMHVlAa4R7ReRCVFdPzVk87Z7VX25xm1aA/7_luaeMMR7Q.jpg?size=1600x1200&amp;quality=96&amp;sign=cf05922d1f84e6a7a2dec246d275193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905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2.userapi.com/impg/4HdlL1ebJRIedSxVvU4DnZ2WVSxYVNQct6Jazg/AF_LhyiHUzM.jpg?size=1200x1600&amp;quality=96&amp;sign=c6d3acb406675e06da58ba9e70a858e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486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66294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b="1" i="1" u="sng" kern="1200" dirty="0">
                <a:cs typeface="Times New Roman" pitchFamily="18" charset="0"/>
              </a:rPr>
              <a:t>3 этап: Заключительный</a:t>
            </a:r>
            <a:r>
              <a:rPr lang="ru-RU" sz="1600" b="1" i="1" kern="1200" dirty="0">
                <a:cs typeface="Times New Roman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b="1" i="1" kern="1200" dirty="0">
                <a:cs typeface="Times New Roman" pitchFamily="18" charset="0"/>
              </a:rPr>
              <a:t>•</a:t>
            </a:r>
            <a:r>
              <a:rPr lang="ru-RU" sz="1600" kern="1200" dirty="0">
                <a:cs typeface="Times New Roman" pitchFamily="18" charset="0"/>
              </a:rPr>
              <a:t>Деятельность по осуществлению проекта «Богатыри земли русской»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•Предоставление презентации по реализации проекта.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•Участие родителей в реализации проекта: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•Изготовление совместно с родителями книжек -малышек, газет.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•Всероссийский конкурс детско-родительского творчества</a:t>
            </a:r>
          </a:p>
          <a:p>
            <a:pPr>
              <a:buFontTx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https://kakoy-smysl.ru/wp-content/uploads/2021/07/maxresdefault-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4986867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6248400" cy="3385852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304801"/>
            <a:ext cx="6686550" cy="2819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Провели активную работу с </a:t>
            </a:r>
            <a:r>
              <a:rPr lang="ru-RU" sz="1600" kern="1200" dirty="0" smtClean="0">
                <a:solidFill>
                  <a:schemeClr val="tx2"/>
                </a:solidFill>
                <a:ea typeface="+mj-ea"/>
                <a:cs typeface="+mj-cs"/>
              </a:rPr>
              <a:t>родителями и получили отклик.</a:t>
            </a:r>
            <a:endParaRPr lang="ru-RU" sz="16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685800"/>
            <a:ext cx="5054600" cy="3790950"/>
          </a:xfrm>
          <a:prstGeom prst="rect">
            <a:avLst/>
          </a:prstGeom>
        </p:spPr>
      </p:pic>
      <p:pic>
        <p:nvPicPr>
          <p:cNvPr id="4098" name="Picture 2" descr="https://ds234.centerstart.ru/sites/ds234.centerstart.ru/files/archive/img/%D1%80%D0%BE%D0%B4%D0%B8%D1%82%D0%B5%D0%BB%D0%B8%20%D1%81%20%D0%B4%D0%B5%D1%82%D1%8C%D0%BC%D0%B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685800"/>
            <a:ext cx="3063748" cy="36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833538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Отправили работу с родителями на конкурс и получили награды</a:t>
            </a:r>
            <a:endParaRPr lang="ru-RU" sz="16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19600" y="1400476"/>
            <a:ext cx="3906787" cy="3188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24" y="1400476"/>
            <a:ext cx="3402075" cy="3235578"/>
          </a:xfrm>
          <a:prstGeom prst="rect">
            <a:avLst/>
          </a:prstGeom>
        </p:spPr>
      </p:pic>
      <p:pic>
        <p:nvPicPr>
          <p:cNvPr id="2050" name="Picture 2" descr="https://creazilla-store.fra1.digitaloceanspaces.com/cliparts/36146/clapping-hands-clipart-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0102"/>
            <a:ext cx="7086600" cy="31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524000" y="1114216"/>
            <a:ext cx="6400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sz="1600" b="1" dirty="0">
                <a:latin typeface="+mn-lt"/>
                <a:cs typeface="Times New Roman" pitchFamily="18" charset="0"/>
              </a:rPr>
              <a:t>Анализ проделанной работы.</a:t>
            </a:r>
          </a:p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Проектная деятельность была организована во всех видах детской деятельности, режимных моментах: проводились беседы, игры, творческие мастерские.</a:t>
            </a:r>
          </a:p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В процессе работы над проектом у детей сформировалось представление об образе былинного богатыря как защитника земли русской, о былине как о жанре устного народного творчества. </a:t>
            </a:r>
          </a:p>
          <a:p>
            <a:pPr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>В ходе проектной деятельности наблюдалось активное участие родителей воспитанников в педагогическом процессе.</a:t>
            </a:r>
          </a:p>
        </p:txBody>
      </p:sp>
      <p:pic>
        <p:nvPicPr>
          <p:cNvPr id="3" name="Picture 2" descr="https://www.culture.ru/storage/images/7ca45d0d9d1e378f2338457334d35046/1a64625e78a426b30edaacf25b65e0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14983"/>
            <a:ext cx="3762375" cy="25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7ca45d0d9d1e378f2338457334d35046/1a64625e78a426b30edaacf25b65e0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34400" cy="57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mu.ru/wp-content/uploads/2019/05/nadpis-09-0011-i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28600"/>
            <a:ext cx="1011086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449763" y="3232150"/>
            <a:ext cx="184150" cy="366713"/>
          </a:xfrm>
          <a:prstGeom prst="rect">
            <a:avLst/>
          </a:prstGeom>
          <a:solidFill>
            <a:srgbClr val="FFEC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77453" y="1143000"/>
            <a:ext cx="533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>
                <a:latin typeface="+mn-lt"/>
                <a:cs typeface="Times New Roman" pitchFamily="18" charset="0"/>
              </a:rPr>
              <a:t>Участники проекта:</a:t>
            </a:r>
          </a:p>
          <a:p>
            <a:pPr eaLnBrk="0" hangingPunct="0"/>
            <a:r>
              <a:rPr lang="ru-RU" dirty="0"/>
              <a:t> Воспитанники средней группы, родители воспитанников, инструктор по физической культуре.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sz="1600" b="1" dirty="0">
                <a:latin typeface="+mn-lt"/>
                <a:cs typeface="Times New Roman" pitchFamily="18" charset="0"/>
              </a:rPr>
              <a:t>Вид проекта:</a:t>
            </a:r>
          </a:p>
          <a:p>
            <a:pPr eaLnBrk="0" hangingPunct="0"/>
            <a:r>
              <a:rPr lang="ru-RU" sz="1600" b="1" dirty="0">
                <a:latin typeface="+mn-lt"/>
                <a:cs typeface="Times New Roman" pitchFamily="18" charset="0"/>
              </a:rPr>
              <a:t> </a:t>
            </a:r>
            <a:r>
              <a:rPr lang="ru-RU" sz="1600" dirty="0">
                <a:latin typeface="+mn-lt"/>
                <a:cs typeface="Times New Roman" pitchFamily="18" charset="0"/>
              </a:rPr>
              <a:t>И</a:t>
            </a:r>
            <a:r>
              <a:rPr lang="ru-RU" dirty="0"/>
              <a:t>нформационно-творческий, групповой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ru-RU" sz="1600" b="1" dirty="0">
                <a:latin typeface="+mn-lt"/>
                <a:cs typeface="Times New Roman" pitchFamily="18" charset="0"/>
              </a:rPr>
              <a:t>Сроки реализации проекта</a:t>
            </a:r>
            <a:r>
              <a:rPr lang="ru-RU" dirty="0"/>
              <a:t>: </a:t>
            </a:r>
          </a:p>
          <a:p>
            <a:pPr eaLnBrk="0" hangingPunct="0"/>
            <a:r>
              <a:rPr lang="ru-RU" dirty="0"/>
              <a:t>Краткосрочный (2 недели)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76401" y="3045381"/>
            <a:ext cx="62341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449763" y="3232150"/>
            <a:ext cx="184150" cy="366713"/>
          </a:xfrm>
          <a:prstGeom prst="rect">
            <a:avLst/>
          </a:prstGeom>
          <a:solidFill>
            <a:srgbClr val="FFEC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600200" y="3216554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dirty="0"/>
              <a:t>      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76401" y="829390"/>
            <a:ext cx="62341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Цель: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формировать у детей дошкольного возраста чувство патриотизма, знание о былинных богатырях..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>
                <a:latin typeface="+mn-lt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Систематизировать, расширять и обобщать знания детей о богатырях русских.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Развивать интерес детей к истории родного Отечества.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Развивать творчество детей, желание моделировать.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«Богатырская тема» понятна и интересна детям.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Постепенный переход от сказки к былинам открывает дошкольникам огромный диапазон возможностей удовлетворить свой познавательный интерес, заглянуть в прошлое своей страны.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Дети приобщаются к истории родной страны, начинают осознавать себя ее частичкой, у них закладываются основы патриотизма. </a:t>
            </a:r>
          </a:p>
        </p:txBody>
      </p:sp>
    </p:spTree>
    <p:extLst>
      <p:ext uri="{BB962C8B-B14F-4D97-AF65-F5344CB8AC3E}">
        <p14:creationId xmlns:p14="http://schemas.microsoft.com/office/powerpoint/2010/main" val="23779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447800"/>
            <a:ext cx="7315200" cy="5257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b="1" i="1" u="sng" kern="1200" dirty="0">
                <a:cs typeface="Times New Roman" pitchFamily="18" charset="0"/>
              </a:rPr>
              <a:t>1 этап: Подготовительный– предварительный: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•Обозначение актуальности и темы будущего проекта.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•Постановка цели и задач.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Работа с методическим материалом, литературой по данной теме.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Сбор познавательной информации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•Подобрать иллюстрации, картинки с изображением богатырей, богатырских доспехов.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•Подобрать былины, сказки, стихи, загадки, пословицы о богатырях.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•Внести в книжный уголок книги, альбомы о защитниках Отечества.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•Подборка аудио-, видеоматериалов.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•Создание презентаций по теме проекта.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1600" kern="1200" dirty="0">
                <a:cs typeface="Times New Roman" pitchFamily="18" charset="0"/>
              </a:rPr>
              <a:t>•Обогатили предметно – пространственную среду для поддержания детского интереса, репродукции картин.</a:t>
            </a:r>
          </a:p>
          <a:p>
            <a:pPr marL="609600" indent="-609600">
              <a:buFontTx/>
              <a:buNone/>
              <a:defRPr/>
            </a:pP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86B3B-3E8E-4206-AA7D-13092ABDBDAD}"/>
              </a:ext>
            </a:extLst>
          </p:cNvPr>
          <p:cNvSpPr txBox="1"/>
          <p:nvPr/>
        </p:nvSpPr>
        <p:spPr>
          <a:xfrm>
            <a:off x="762000" y="381000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ru-RU" sz="2400" b="1" kern="1200" dirty="0">
                <a:cs typeface="Times New Roman" pitchFamily="18" charset="0"/>
              </a:rPr>
              <a:t>Этапы проекта: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2032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 этап: Основной -реализация проекта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+mn-lt"/>
                <a:cs typeface="Times New Roman" pitchFamily="18" charset="0"/>
              </a:rPr>
              <a:t>Развивающая среда.</a:t>
            </a:r>
            <a:endParaRPr kumimoji="0" lang="ru-RU" sz="16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09600"/>
            <a:ext cx="4412303" cy="2105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0086"/>
            <a:ext cx="3827527" cy="2014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17">
            <a:off x="5867399" y="3823044"/>
            <a:ext cx="30480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577">
            <a:off x="318975" y="4175739"/>
            <a:ext cx="2844800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2" y="2833065"/>
            <a:ext cx="3368783" cy="2968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44744"/>
            <a:ext cx="2140555" cy="2854073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8763000" cy="2103438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latin typeface="+mn-lt"/>
              </a:rPr>
              <a:t>Ч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то бы стать могучими</a:t>
            </a:r>
            <a:r>
              <a:rPr lang="ru-RU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, мужественными, храбрыми и </a:t>
            </a:r>
            <a:r>
              <a:rPr lang="ru-RU" sz="1600" dirty="0">
                <a:latin typeface="+mn-lt"/>
              </a:rPr>
              <a:t>сильными богатырями . </a:t>
            </a:r>
            <a:r>
              <a:rPr lang="ru-RU" sz="1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Мы стали готовится на физкультуре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906395"/>
            <a:ext cx="2143125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3522493"/>
            <a:ext cx="2143125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0695"/>
            <a:ext cx="36576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84" y="906394"/>
            <a:ext cx="2120554" cy="2827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010400" cy="579438"/>
          </a:xfrm>
        </p:spPr>
        <p:txBody>
          <a:bodyPr/>
          <a:lstStyle/>
          <a:p>
            <a:pPr>
              <a:defRPr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sz="28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2438400" cy="106680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ea typeface="+mj-ea"/>
                <a:cs typeface="+mj-cs"/>
              </a:rPr>
              <a:t>Мы готовились и на улице</a:t>
            </a:r>
            <a:br>
              <a:rPr lang="ru-RU" sz="1600" dirty="0">
                <a:solidFill>
                  <a:schemeClr val="tx2"/>
                </a:solidFill>
                <a:ea typeface="+mj-ea"/>
                <a:cs typeface="+mj-cs"/>
              </a:rPr>
            </a:br>
            <a:endParaRPr lang="ru-RU" sz="16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93" y="3276600"/>
            <a:ext cx="2318114" cy="3400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8" y="3276600"/>
            <a:ext cx="2562497" cy="3416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3309258"/>
            <a:ext cx="2413907" cy="3384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6829"/>
            <a:ext cx="2228851" cy="2971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09600"/>
            <a:ext cx="3048000" cy="2279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88" y="304800"/>
            <a:ext cx="3580177" cy="1296126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2"/>
                </a:solidFill>
                <a:ea typeface="+mj-ea"/>
                <a:cs typeface="+mj-cs"/>
              </a:rPr>
              <a:t>Мы </a:t>
            </a:r>
            <a:r>
              <a:rPr lang="ru-RU" sz="1600" dirty="0">
                <a:solidFill>
                  <a:schemeClr val="tx2"/>
                </a:solidFill>
                <a:ea typeface="+mj-ea"/>
                <a:cs typeface="+mj-cs"/>
              </a:rPr>
              <a:t>конструировали разные замки, используя разные виды конструкторов.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87" y="380274"/>
            <a:ext cx="2307771" cy="3077028"/>
          </a:xfrm>
          <a:prstGeom prst="rect">
            <a:avLst/>
          </a:prstGeom>
        </p:spPr>
      </p:pic>
      <p:pic>
        <p:nvPicPr>
          <p:cNvPr id="1026" name="Picture 2" descr="https://sun9-24.userapi.com/impg/dn0j6foY3mdH4r7B0bm6c5lFzk4VDHkfyFbG9Q/bYCVWC3mYms.jpg?size=1600x1200&amp;quality=96&amp;sign=4b09f2900d29d7473c5719dbb5dea87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94787"/>
            <a:ext cx="2665777" cy="19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9.userapi.com/impg/MYA0vikk1MPJqeHlOPI0LIygaqDWxnxpK-3GEw/NMy4W3iICPs.jpg?size=1200x1600&amp;quality=96&amp;sign=76d3f09a28e094db1ff9982bb321aaa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56" y="1447800"/>
            <a:ext cx="1890848" cy="25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0.userapi.com/impg/XIFi7XZfPedVF-G3NTpOAdsIqaL6zZFlv2IkxQ/tnpsNYHF2Xg.jpg?size=1200x1600&amp;quality=96&amp;sign=f4502da147df80169c1629cf3331738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69" y="3810000"/>
            <a:ext cx="1863090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1.userapi.com/impg/z33SqdvLkseVJhnyacu-PYjwfhOr86ca9Lw7Kw/rKr7OfofNO8.jpg?size=1200x1600&amp;quality=96&amp;sign=76264579a89b61474f9e965c6ec5fc1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69" y="457200"/>
            <a:ext cx="2132511" cy="28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88" y="2976154"/>
            <a:ext cx="2286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2771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16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Облачали богатырей в яркие одежды</a:t>
            </a:r>
          </a:p>
        </p:txBody>
      </p:sp>
      <p:pic>
        <p:nvPicPr>
          <p:cNvPr id="5" name="Picture 2" descr="https://sun9-80.userapi.com/impg/uW-Z505PMUBhb1xuDb5ZT1VFLxD9mGOoT6oM1Q/AKBRoZnDEiQ.jpg?size=1200x1600&amp;quality=96&amp;sign=b3933c9cfd8173c5d9fa6104d2f9070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2562363" cy="34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27.userapi.com/impg/qgw1yjkFidMEpL1muFND4xf25Ra9hTlzdA6Y5w/8GEr4t9EDo4.jpg?size=1600x1200&amp;quality=96&amp;sign=1f70bab9efce69adccc27a4fb291bb0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40" y="3810000"/>
            <a:ext cx="4114800" cy="28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6.userapi.com/impg/AZRO4qphNubLKJgEtD6lC9a_3robBZQJihQSzw/TUtvJ3xIL9E.jpg?size=1200x1600&amp;quality=96&amp;sign=c16a4e55d9f39e61e1f50410798801c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609">
            <a:off x="6464134" y="1396265"/>
            <a:ext cx="2260649" cy="301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0.userapi.com/impg/nyDzphXUIOueuB5D5IEJ2ow37Mb9Fyjh6BTEjw/Flplkn3z3os.jpg?size=1200x1600&amp;quality=96&amp;sign=d4544b3cfbe236448480cd019babebc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7326">
            <a:off x="587805" y="1341264"/>
            <a:ext cx="2286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376</Words>
  <Application>Microsoft Office PowerPoint</Application>
  <PresentationFormat>Экран (4:3)</PresentationFormat>
  <Paragraphs>66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бы стать могучими, мужественными, храбрыми и сильными богатырями . Мы стали готовится на физкультуре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User</cp:lastModifiedBy>
  <cp:revision>80</cp:revision>
  <cp:lastPrinted>1601-01-01T00:00:00Z</cp:lastPrinted>
  <dcterms:created xsi:type="dcterms:W3CDTF">1601-01-01T00:00:00Z</dcterms:created>
  <dcterms:modified xsi:type="dcterms:W3CDTF">2022-02-24T15:26:54Z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