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6" r:id="rId4"/>
    <p:sldId id="268" r:id="rId5"/>
    <p:sldId id="260" r:id="rId6"/>
    <p:sldId id="282" r:id="rId7"/>
    <p:sldId id="262" r:id="rId8"/>
    <p:sldId id="277" r:id="rId9"/>
    <p:sldId id="278" r:id="rId10"/>
    <p:sldId id="283" r:id="rId11"/>
    <p:sldId id="284" r:id="rId12"/>
    <p:sldId id="263" r:id="rId13"/>
    <p:sldId id="270" r:id="rId14"/>
    <p:sldId id="271" r:id="rId15"/>
    <p:sldId id="285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DDwevXrliij0XhQC7hTSQ==" hashData="zFPHtpXklLKM9LmdmrDegTPTuH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99"/>
    <a:srgbClr val="00682F"/>
    <a:srgbClr val="000099"/>
    <a:srgbClr val="FF5050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4660"/>
  </p:normalViewPr>
  <p:slideViewPr>
    <p:cSldViewPr>
      <p:cViewPr>
        <p:scale>
          <a:sx n="66" d="100"/>
          <a:sy n="66" d="100"/>
        </p:scale>
        <p:origin x="-8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20141113_155752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7191"/>
          <a:ext cx="2640032" cy="162559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27.11.2014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214818"/>
            <a:ext cx="2500330" cy="22865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3143272"/>
          </a:xfrm>
          <a:scene3d>
            <a:camera prst="orthographicFront"/>
            <a:lightRig rig="threePt" dir="t"/>
          </a:scene3d>
          <a:sp3d extrusionH="76200" contourW="12700">
            <a:extrusionClr>
              <a:schemeClr val="accent5">
                <a:lumMod val="40000"/>
                <a:lumOff val="6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B050"/>
                </a:solidFill>
                <a:latin typeface="AnastasiaScript" pitchFamily="2" charset="0"/>
              </a:rPr>
              <a:t/>
            </a:r>
            <a:br>
              <a:rPr lang="ru-RU" sz="3100" b="1" i="1" dirty="0" smtClean="0">
                <a:solidFill>
                  <a:srgbClr val="00B050"/>
                </a:solidFill>
                <a:latin typeface="AnastasiaScript" pitchFamily="2" charset="0"/>
              </a:rPr>
            </a:br>
            <a:r>
              <a:rPr lang="ru-RU" sz="3100" b="1" i="1" dirty="0" smtClean="0">
                <a:solidFill>
                  <a:srgbClr val="00B050"/>
                </a:solidFill>
                <a:latin typeface="AnastasiaScript" pitchFamily="2" charset="0"/>
              </a:rPr>
              <a:t/>
            </a:r>
            <a:br>
              <a:rPr lang="ru-RU" sz="3100" b="1" i="1" dirty="0" smtClean="0">
                <a:solidFill>
                  <a:srgbClr val="00B050"/>
                </a:solidFill>
                <a:latin typeface="AnastasiaScript" pitchFamily="2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Monotype Corsiva" pitchFamily="66" charset="0"/>
              </a:rPr>
              <a:t>МДОУ </a:t>
            </a:r>
            <a:br>
              <a:rPr lang="ru-RU" sz="3600" b="1" i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Monotype Corsiva" pitchFamily="66" charset="0"/>
              </a:rPr>
              <a:t>      детский сад общеразвивающего вида №99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stral" pitchFamily="66" charset="0"/>
              </a:rPr>
            </a:br>
            <a:r>
              <a:rPr lang="ru-RU" b="1" dirty="0" smtClean="0"/>
              <a:t> 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Организация интегрированной непосредственно-образовательной деятельности с детьми старшего дошкольного возраста, по преодолению речевых нарушений в условиях инклюзивного образования посредствам</a:t>
            </a: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</a:rPr>
              <a:t>речи, музыки и движения.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6286544" cy="1285884"/>
          </a:xfrm>
        </p:spPr>
        <p:txBody>
          <a:bodyPr>
            <a:normAutofit fontScale="85000" lnSpcReduction="20000"/>
          </a:bodyPr>
          <a:lstStyle/>
          <a:p>
            <a:endParaRPr lang="ru-RU" sz="2400" i="1" dirty="0" smtClean="0">
              <a:solidFill>
                <a:srgbClr val="C00000"/>
              </a:solidFill>
              <a:latin typeface="Garamond" pitchFamily="18" charset="0"/>
            </a:endParaRPr>
          </a:p>
          <a:p>
            <a:endParaRPr lang="ru-RU" sz="2400" b="1" i="1" spc="-150" dirty="0" smtClean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ru-RU" sz="2400" b="1" i="1" spc="-150" dirty="0" smtClean="0">
                <a:solidFill>
                  <a:srgbClr val="C00000"/>
                </a:solidFill>
                <a:latin typeface="Garamond" pitchFamily="18" charset="0"/>
              </a:rPr>
              <a:t>Учитель -логопед: Башкирцева Ольга Германовна</a:t>
            </a:r>
          </a:p>
          <a:p>
            <a:r>
              <a:rPr lang="ru-RU" sz="2400" b="1" i="1" spc="-150" dirty="0" smtClean="0">
                <a:solidFill>
                  <a:srgbClr val="C00000"/>
                </a:solidFill>
                <a:latin typeface="Garamond" pitchFamily="18" charset="0"/>
              </a:rPr>
              <a:t>Музыкальный руководитель: Филиппова Ирина Анатольевна</a:t>
            </a:r>
            <a:endParaRPr lang="ru-RU" sz="2400" b="1" i="1" spc="-150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Принципы построения НОД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2403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                 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систематичности.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сознательности и активности.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доступности и индивидуализации.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наглядности.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постепенного  усложнения 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всестороннего воздействия.</a:t>
            </a:r>
          </a:p>
          <a:p>
            <a:r>
              <a:rPr lang="ru-RU" sz="3600" dirty="0" smtClean="0">
                <a:latin typeface="Monotype Corsiva" pitchFamily="66" charset="0"/>
              </a:rPr>
              <a:t> Принцип учета симптоматики.</a:t>
            </a:r>
            <a:endParaRPr lang="ru-RU" sz="3600" b="1" dirty="0" smtClean="0">
              <a:solidFill>
                <a:srgbClr val="A50021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Дыхательная гимнастика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Артикуляционная гимнастика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Фонопедические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упражнения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Игровой массаж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Пальчиковые игры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Речевые игры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Пение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Упражнения на релаксацию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20141113_160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4071942"/>
            <a:ext cx="2666987" cy="1500180"/>
          </a:xfrm>
          <a:prstGeom prst="rect">
            <a:avLst/>
          </a:prstGeom>
        </p:spPr>
      </p:pic>
      <p:pic>
        <p:nvPicPr>
          <p:cNvPr id="5" name="Рисунок 4" descr="DSC01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857364"/>
            <a:ext cx="2405046" cy="18037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spc="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2800" b="1" spc="3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          </a:t>
            </a:r>
            <a:r>
              <a:rPr lang="ru-RU" b="1" spc="3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Подготовительная часть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(3-7 мин.)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Используются  вводные  упражнения, которые дают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установку  на разнообразный темп движения  с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помощью музыки, упражнения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направленные на развитие внимания,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памяти, координации движений,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регулировку  мышечного тонуса.</a:t>
            </a:r>
          </a:p>
          <a:p>
            <a:pPr>
              <a:lnSpc>
                <a:spcPct val="170000"/>
              </a:lnSpc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Рисунок 3" descr="DSC01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929066"/>
            <a:ext cx="3214677" cy="2411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39719"/>
          </a:xfrm>
        </p:spPr>
        <p:txBody>
          <a:bodyPr>
            <a:noAutofit/>
          </a:bodyPr>
          <a:lstStyle/>
          <a:p>
            <a:r>
              <a:rPr lang="ru-RU" sz="3600" b="1" spc="3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Основная часть</a:t>
            </a:r>
            <a:r>
              <a:rPr lang="ru-RU" sz="36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(15-20 мин.)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20688"/>
            <a:ext cx="8539500" cy="60007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spc="3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</a:t>
            </a:r>
            <a:endParaRPr lang="ru-RU" sz="9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</a:t>
            </a:r>
            <a:r>
              <a:rPr lang="ru-RU" sz="1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Упражнения направлены:</a:t>
            </a:r>
          </a:p>
          <a:p>
            <a:pPr>
              <a:lnSpc>
                <a:spcPct val="120000"/>
              </a:lnSpc>
              <a:buNone/>
            </a:pPr>
            <a:endParaRPr lang="ru-RU" sz="96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развитие дыхания, голоса, артикуляции;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развитие внимания;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фонематического слуха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регулирующие мышечный тонус;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формирующие чувство музыкального размера;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развитие чувства темпа и ритма;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развитие координации движения;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координацию речи с движением;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координацию пения с движением;</a:t>
            </a:r>
          </a:p>
          <a:p>
            <a:pPr>
              <a:lnSpc>
                <a:spcPct val="120000"/>
              </a:lnSpc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- на развитие речевых и мимических движений.</a:t>
            </a: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            </a:t>
            </a:r>
            <a:endParaRPr lang="ru-RU" sz="9600" dirty="0"/>
          </a:p>
        </p:txBody>
      </p:sp>
      <p:pic>
        <p:nvPicPr>
          <p:cNvPr id="7" name="Рисунок 6" descr="DSC01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571612"/>
            <a:ext cx="2500298" cy="1875224"/>
          </a:xfrm>
          <a:prstGeom prst="rect">
            <a:avLst/>
          </a:prstGeom>
        </p:spPr>
      </p:pic>
      <p:pic>
        <p:nvPicPr>
          <p:cNvPr id="8" name="Рисунок 7" descr="DSC01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071942"/>
            <a:ext cx="2500330" cy="1875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Заключительная часть (2-7 мин.)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85828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                             </a:t>
            </a:r>
          </a:p>
          <a:p>
            <a:pPr>
              <a:buNone/>
            </a:pPr>
            <a:r>
              <a:rPr lang="ru-RU" sz="2400" b="1" dirty="0">
                <a:solidFill>
                  <a:srgbClr val="A5002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       </a:t>
            </a:r>
          </a:p>
          <a:p>
            <a:pPr algn="just">
              <a:buNone/>
            </a:pPr>
            <a:r>
              <a:rPr lang="ru-RU" sz="2400" b="1" dirty="0">
                <a:solidFill>
                  <a:srgbClr val="A5002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latin typeface="Monotype Corsiva" pitchFamily="66" charset="0"/>
              </a:rPr>
              <a:t>      </a:t>
            </a:r>
            <a:r>
              <a:rPr lang="ru-RU" sz="3600" b="1" dirty="0" smtClean="0">
                <a:solidFill>
                  <a:srgbClr val="A50021"/>
                </a:solidFill>
                <a:latin typeface="Monotype Corsiva" pitchFamily="66" charset="0"/>
              </a:rPr>
              <a:t>В неё входят упражнения на восстановление дыхания, снятие мышечного и эмоционального  напряжения,  релаксационные упражнения. </a:t>
            </a:r>
            <a:r>
              <a:rPr lang="ru-RU" sz="3600" dirty="0" smtClean="0">
                <a:latin typeface="Monotype Corsiva" pitchFamily="66" charset="0"/>
              </a:rPr>
              <a:t> </a:t>
            </a:r>
          </a:p>
          <a:p>
            <a:pPr marL="0" indent="0">
              <a:buNone/>
            </a:pPr>
            <a:endParaRPr lang="ru-RU" sz="2000" dirty="0">
              <a:latin typeface="AnastasiaScript" pitchFamily="2" charset="0"/>
            </a:endParaRPr>
          </a:p>
        </p:txBody>
      </p:sp>
      <p:pic>
        <p:nvPicPr>
          <p:cNvPr id="6" name="Рисунок 5" descr="20141113_160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071942"/>
            <a:ext cx="3786182" cy="21297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Работа с родителями.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Очень важным считаем привлечение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пониманию значимости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непосредственно образовательной деятельности р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одителей воспитанников. Их заинтересованность и активное участие в данном процессе помогает достичь лучших результатов.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 этой целью проводятся </a:t>
            </a:r>
            <a:b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для них консультации.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f_4bc1e269ca12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01293"/>
            <a:ext cx="3933151" cy="21518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857356" y="4500569"/>
          <a:ext cx="2640032" cy="162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285720" y="642918"/>
            <a:ext cx="8501122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                  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К концу года у детей наблюдается положительная динамика  </a:t>
            </a:r>
            <a:r>
              <a:rPr lang="ru-RU" sz="2800" b="1" dirty="0" err="1" smtClean="0">
                <a:solidFill>
                  <a:srgbClr val="A50021"/>
                </a:solidFill>
                <a:latin typeface="Monotype Corsiva" pitchFamily="66" charset="0"/>
              </a:rPr>
              <a:t>речедвигательной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 активности, просодической стороны   речи, фонематического слуха, координации движений. Добиться стойкого положительного результата в коррекционной работе с детьми всегда сложно, но вполне осуществимо, если изменить форму и содержание непосредственно образовательной деятельности, использовать интегрированные виды ее организации и проведения. </a:t>
            </a:r>
          </a:p>
          <a:p>
            <a:endParaRPr lang="ru-RU" dirty="0"/>
          </a:p>
        </p:txBody>
      </p:sp>
      <p:pic>
        <p:nvPicPr>
          <p:cNvPr id="6" name="Рисунок 5" descr="DSC01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500570"/>
            <a:ext cx="2262171" cy="16251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39986" cy="627115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                      Речь + музыка +движение-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         это одно из звеньев коррекционной педагогики. </a:t>
            </a: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    Комплексная методика, включающая в себя средства логопедического, музыкально-ритмического и физического воспитания.  </a:t>
            </a:r>
          </a:p>
          <a:p>
            <a:pPr>
              <a:buNone/>
            </a:pP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   Наиболее эффективная и интересная форма   коррекции речи и движений детей.</a:t>
            </a:r>
          </a:p>
          <a:p>
            <a:endParaRPr lang="ru-RU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12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48" y="3286124"/>
            <a:ext cx="3857652" cy="3271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Интегрированная непосредственно образовательная деятельность  в ДОУ проводится с детьми старшей группы (5-6 лет) с дизартрией, общим недоразвитием речи и фонетико-фонематическим недоразвитием. Один раз в неделю, совместно с логопедом и музыкальным руководителем.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0932b48e6f3444ed8d04d978d7df37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357694"/>
            <a:ext cx="4572000" cy="14192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728"/>
            <a:ext cx="8329642" cy="64556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.               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Логопед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задает лексическую тему, составляет   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                 конспект  и проводит </a:t>
            </a:r>
            <a:r>
              <a:rPr lang="ru-RU" sz="3300" i="1" dirty="0" smtClean="0">
                <a:solidFill>
                  <a:srgbClr val="0070C0"/>
                </a:solidFill>
                <a:latin typeface="Monotype Corsiva" pitchFamily="66" charset="0"/>
              </a:rPr>
              <a:t>непосредственно образовательную деятельность.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Музыкальный руководитель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подбирает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музыку, музыкальные дидактические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игры,  упражнения, танцы, песни,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участвует в проведении непосредственно</a:t>
            </a:r>
          </a:p>
          <a:p>
            <a:pPr>
              <a:buNone/>
            </a:pPr>
            <a:r>
              <a:rPr lang="ru-RU" sz="3300" dirty="0">
                <a:solidFill>
                  <a:srgbClr val="0070C0"/>
                </a:solidFill>
                <a:latin typeface="Monotype Corsiva" pitchFamily="66" charset="0"/>
              </a:rPr>
              <a:t>о</a:t>
            </a:r>
            <a:r>
              <a:rPr lang="ru-RU" sz="3300" dirty="0" smtClean="0">
                <a:solidFill>
                  <a:srgbClr val="0070C0"/>
                </a:solidFill>
                <a:latin typeface="Monotype Corsiva" pitchFamily="66" charset="0"/>
              </a:rPr>
              <a:t>бразовательной деятельности.</a:t>
            </a:r>
            <a:endParaRPr lang="ru-RU" sz="33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Наш  успех  зависит от того, как   мы дидактически верно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выстроим каждый элемент , как преподнесем музыкальный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материал и как последовательно будем усложнять этот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материал.</a:t>
            </a:r>
            <a:endParaRPr lang="ru-RU" sz="3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0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214422"/>
            <a:ext cx="2232818" cy="1674614"/>
          </a:xfrm>
          <a:prstGeom prst="rect">
            <a:avLst/>
          </a:prstGeom>
        </p:spPr>
      </p:pic>
      <p:pic>
        <p:nvPicPr>
          <p:cNvPr id="6" name="Рисунок 5" descr="20140304_13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928934"/>
            <a:ext cx="2366574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429684" cy="528638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859" y="357166"/>
            <a:ext cx="8137554" cy="64294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</a:t>
            </a:r>
            <a:r>
              <a:rPr lang="ru-RU" sz="3600" b="1" dirty="0" smtClean="0">
                <a:solidFill>
                  <a:srgbClr val="A50021"/>
                </a:solidFill>
                <a:latin typeface="Monotype Corsiva" pitchFamily="66" charset="0"/>
              </a:rPr>
              <a:t>Актуальность </a:t>
            </a:r>
            <a:endParaRPr lang="ru-RU" sz="3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just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Сами собой дефекты звукопроизношения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  исправляются.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 целенаправленное  развитие и коррекция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слуховой, зрительной и двигательной координации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средствами речи, музыки  и движений ,даёт 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значительную динамику в их формировании у детей.</a:t>
            </a:r>
            <a:endParaRPr lang="ru-RU" sz="2800" dirty="0"/>
          </a:p>
        </p:txBody>
      </p:sp>
      <p:pic>
        <p:nvPicPr>
          <p:cNvPr id="9" name="Рисунок 8" descr="DSC01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929066"/>
            <a:ext cx="3000364" cy="2250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" y="332656"/>
            <a:ext cx="3646248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    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Цель: 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61594"/>
            <a:ext cx="7416824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                  </a:t>
            </a:r>
            <a:r>
              <a:rPr lang="ru-RU" sz="3600" b="1" i="1" dirty="0" smtClean="0">
                <a:solidFill>
                  <a:srgbClr val="CC0099"/>
                </a:solidFill>
                <a:latin typeface="Monotype Corsiva" pitchFamily="66" charset="0"/>
              </a:rPr>
              <a:t>Коррекция и профилактика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C0099"/>
                </a:solidFill>
                <a:latin typeface="Monotype Corsiva" pitchFamily="66" charset="0"/>
              </a:rPr>
              <a:t>речевого  развития  детей посредством сочетания слова музыки и движения.</a:t>
            </a:r>
            <a:br>
              <a:rPr lang="ru-RU" sz="3600" b="1" i="1" dirty="0" smtClean="0">
                <a:solidFill>
                  <a:srgbClr val="CC0099"/>
                </a:solidFill>
                <a:latin typeface="Monotype Corsiva" pitchFamily="66" charset="0"/>
              </a:rPr>
            </a:br>
            <a:endParaRPr lang="ru-RU" sz="3600" b="1" dirty="0" smtClean="0">
              <a:solidFill>
                <a:srgbClr val="CC0099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141113_160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24944"/>
            <a:ext cx="5747940" cy="32332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 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24744"/>
            <a:ext cx="8572528" cy="519749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образовательные: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</a:t>
            </a:r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формировать двигательные умения и навыки;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пространственные представления;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координацию, переключаемость движений;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знакомить с метроритмикой;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</a:t>
            </a: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воспитательные: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воспитывать и развивать чувство ритма, способность ощущать в музыке,   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движениях ритмическую выразительность;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формировать способность восприятия музыкальных образов и умение </a:t>
            </a:r>
          </a:p>
          <a:p>
            <a:pPr>
              <a:buNone/>
            </a:pPr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ритмично и выразительно двигаться в соответствии с данным образом;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совершенствовать личностные качества, чувство коллективизма;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</a:t>
            </a:r>
            <a:r>
              <a:rPr lang="ru-RU" sz="8000" b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коррекционные: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речевое дыхание;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артикуляционный аппарат;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фонематическое восприятие;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развивать грамматический строй и связную речь;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 формировать и развивать слуховое и зрительное внимание и память.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Обследование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71546"/>
            <a:ext cx="840108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Предварительное обследование каждого ребенка помогает выяснить степень нарушения, темперамент, двигательный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статус. На основании обобщения и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практического учета результатов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обследования легче осуществлять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индивидуальный подход к каждому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ребенку.</a:t>
            </a:r>
          </a:p>
        </p:txBody>
      </p:sp>
      <p:pic>
        <p:nvPicPr>
          <p:cNvPr id="7" name="Рисунок 6" descr="DSC0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643182"/>
            <a:ext cx="2861036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6672"/>
            <a:ext cx="8560000" cy="59487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Организация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непосредственно образовательной деятельности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53893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 составлении плана  учитываются:</a:t>
            </a:r>
            <a:endParaRPr lang="ru-RU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возрастные и личностные особенности детей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состояние двигательной сферы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характер и степень нарушения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 речевых и неречевых процессов</a:t>
            </a:r>
          </a:p>
        </p:txBody>
      </p:sp>
      <p:pic>
        <p:nvPicPr>
          <p:cNvPr id="5" name="Рисунок 4" descr="20141113_160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857496"/>
            <a:ext cx="2913083" cy="1638609"/>
          </a:xfrm>
          <a:prstGeom prst="rect">
            <a:avLst/>
          </a:prstGeom>
        </p:spPr>
      </p:pic>
      <p:pic>
        <p:nvPicPr>
          <p:cNvPr id="6" name="Рисунок 5" descr="20141113_155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714884"/>
            <a:ext cx="2857520" cy="1607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550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МДОУ        детский сад общеразвивающего вида №99  Организация интегрированной непосредственно-образовательной деятельности с детьми старшего дошкольного возраста, по преодолению речевых нарушений в условиях инклюзивного образования посредствам речи, музыки и движения. </vt:lpstr>
      <vt:lpstr>Презентация PowerPoint</vt:lpstr>
      <vt:lpstr>Презентация PowerPoint</vt:lpstr>
      <vt:lpstr>Презентация PowerPoint</vt:lpstr>
      <vt:lpstr> </vt:lpstr>
      <vt:lpstr>      Цель: </vt:lpstr>
      <vt:lpstr>Задачи </vt:lpstr>
      <vt:lpstr>Обследование</vt:lpstr>
      <vt:lpstr>Организация непосредственно образовательной деятельности</vt:lpstr>
      <vt:lpstr>Принципы построения НОД</vt:lpstr>
      <vt:lpstr>Структура</vt:lpstr>
      <vt:lpstr>Презентация PowerPoint</vt:lpstr>
      <vt:lpstr>Основная часть (15-20 мин.)</vt:lpstr>
      <vt:lpstr>     Заключительная часть (2-7 мин.)</vt:lpstr>
      <vt:lpstr>                   Работа с родителями.                 Очень важным считаем привлечение               пониманию значимости непосредственно образовательной деятельности родителей воспитанников. Их заинтересованность и активное участие в данном процессе помогает достичь лучших результатов.  С этой целью проводятся  для них консультации.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Сергеева</cp:lastModifiedBy>
  <cp:revision>152</cp:revision>
  <dcterms:created xsi:type="dcterms:W3CDTF">2013-01-06T18:32:13Z</dcterms:created>
  <dcterms:modified xsi:type="dcterms:W3CDTF">2014-11-27T08:54:04Z</dcterms:modified>
  <cp:contentStatus/>
</cp:coreProperties>
</file>